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8" r:id="rId10"/>
    <p:sldId id="264" r:id="rId11"/>
    <p:sldId id="266" r:id="rId12"/>
    <p:sldId id="265" r:id="rId13"/>
    <p:sldId id="267" r:id="rId14"/>
    <p:sldId id="269" r:id="rId15"/>
    <p:sldId id="270" r:id="rId16"/>
    <p:sldId id="271" r:id="rId17"/>
    <p:sldId id="272" r:id="rId18"/>
    <p:sldId id="276" r:id="rId19"/>
    <p:sldId id="274" r:id="rId20"/>
    <p:sldId id="275" r:id="rId21"/>
    <p:sldId id="273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B9D167-4AA5-109C-2960-3D25ED62F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3DD8205-D5D3-F012-E125-26F67885C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D54BF2-1085-ABB1-3EAD-23E19F84F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2B2E76-C0A7-C09A-0C63-3F1A1836E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12DDC8-6713-9D1B-5998-86B336AAB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32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2282F8-1BF7-8218-EFEC-BD8477AC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D1C1D9-C22E-4476-E17F-96986D3205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0AAE75-8C9E-816A-DF9B-93B1659EF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2C24E6-CF41-3B4F-5661-5312BDFD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54BF81-8FB1-ED4D-EC7B-D0BE2D86E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06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C8EA5B1-355F-2BCA-8411-0E55E1B3E3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5424B4D-72AF-F09B-AB5B-DD32EA058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E8EC6D-8FA9-4306-D440-8596CFA7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FF77F2-F39F-F070-103C-DB557C4A5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8E9F6E-AE1E-F023-29F3-377265B02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48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2A5952-DA3E-622E-0C18-4BAA2EC63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0AD594-C2C1-B673-CB04-66449BDE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65E1E6-C2C7-EE31-E96B-033C0907E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AA7F7F-2E68-E25E-A5C2-B73CEBD07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EC025B-F096-7750-5272-5EE89A7A0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065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6DFE49-BC8B-7EC6-73F3-F41D8B8A8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DCEA84-52CC-6AEA-05BA-DFCCDAAB9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45DD0F-FEBC-E7BC-C9AE-D2A13AD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AD1E27-8643-5AE9-5CE0-2E339AC14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721C1F-C9C4-E653-DE69-061741C1F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11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A3F933-522F-7C2E-3679-A6C4753C3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3E873-02C3-D8CB-EF41-E167CC13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ADB3147-2595-BEF9-007A-16848D223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A5F0ECE-1A16-F240-8AC6-B8D4EA383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4774058-C3C5-94E1-07E8-74679185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F20122B-E740-8E0A-EF14-2484C662B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556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ABD910-467F-5CB4-FFC8-F543DE09B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8A20196-6AED-9430-7D51-673ED4322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6B2A86B-8F53-3FED-D0F0-A8789C580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100290A-B7CF-7697-D2E1-E9E9587ECD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52E2AA5-66F3-D32E-84EA-0CCD63B1B4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638C1F8-95DD-1452-A029-AA1D0F923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642DA8-CD0A-ADA2-B44B-DA8356F04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E9161D5-9264-5126-067E-F631ED9FF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02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E3C027-ECF9-A946-185A-03A29ED22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CEA55C3-531E-1544-8065-774B372E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5A14D3-CA0F-0E29-6C8E-AC6202EE9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D6C58BE-CE26-1364-E98B-1E55E23F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808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547BAF-89CF-A310-C5C9-D5AE19D1B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D0AAC35-DF40-849D-06CE-2BDFE5D37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9D77FFF-BE84-981D-0502-37DF3CBB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34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1D1727-A647-19F7-5609-B7E925C59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8A494F-100B-901E-5039-67ACCB0C7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78679F4-C594-A680-0D82-AEA2AD199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E387344-0F29-B47A-1B20-D44299FB0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FBDF2B-202B-0022-6CC3-BC5BEED40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2CF7F8B-DE1E-0AEA-6F1C-58D933DB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26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3331EB-DC50-F777-ECD7-DFEC955E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C7233AE-622F-3D9F-1B1E-C1E7B8B21A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02B46E8-80EB-271C-2DDB-9E6006664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1C06CDF-A926-F505-DB17-FA253C76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7D018D-7E8B-7ACB-2DEF-F67800FC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26AA39C-4D57-F7F1-B706-D97F46B9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86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90E27E4-3548-E307-85CB-4025D7DE2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D4A2255-F484-A7AF-52A6-18C0F260D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0C2822-A1E3-B015-F6CE-6425B55301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0910D1-68F5-494B-B230-DFC548E28335}" type="datetimeFigureOut">
              <a:rPr lang="tr-TR" smtClean="0"/>
              <a:t>14.09.2026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237FE7-482A-0099-52F5-AAC14936F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042BA8-6BCC-5B63-D5AD-B5C5404C9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64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DDABD13-45EA-082B-BA7B-746AFECBF5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78" r="9979" b="1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75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101273-C4B0-DA11-72F9-70F8CEFE8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tr-TR" dirty="0"/>
              <a:t>Kaydı öğrenci olarak mutlaka onaylamanız gerekmektedir. Öğrenci tarafından onaylanmadan bırakılan dersler </a:t>
            </a:r>
            <a:r>
              <a:rPr lang="tr-TR" dirty="0">
                <a:solidFill>
                  <a:srgbClr val="FF0000"/>
                </a:solidFill>
              </a:rPr>
              <a:t>danışman tarafından onaylanmaz</a:t>
            </a:r>
            <a:r>
              <a:rPr lang="tr-TR" dirty="0"/>
              <a:t>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CD775EA-70E7-BFBA-6EA7-5535594B63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369" y="1932629"/>
            <a:ext cx="6546066" cy="481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76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16079-96C4-F69A-7EB2-41AAB53E2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A18023-FB3D-27F5-3D11-33DAF5D4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601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tr-TR" sz="3200" dirty="0"/>
              <a:t>Öğrenci ders seçimi yapmadığında sistemde </a:t>
            </a:r>
            <a:br>
              <a:rPr lang="tr-TR" sz="3200" dirty="0"/>
            </a:br>
            <a:r>
              <a:rPr lang="tr-TR" sz="3200" dirty="0"/>
              <a:t>«</a:t>
            </a:r>
            <a:r>
              <a:rPr lang="tr-TR" sz="3200" dirty="0">
                <a:solidFill>
                  <a:srgbClr val="FF0000"/>
                </a:solidFill>
              </a:rPr>
              <a:t>SEÇİM YOK</a:t>
            </a:r>
            <a:r>
              <a:rPr lang="tr-TR" sz="3200" dirty="0"/>
              <a:t>» şeklinde danışman tarafından görüntülenmektedir.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2885986-401E-5EAE-0744-FCA8798A72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23" y="1591164"/>
            <a:ext cx="10083691" cy="506943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91C07FA-561F-24B3-6C0A-4851A9CD3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74" r="75192"/>
          <a:stretch>
            <a:fillRect/>
          </a:stretch>
        </p:blipFill>
        <p:spPr>
          <a:xfrm>
            <a:off x="4630614" y="4028227"/>
            <a:ext cx="6006301" cy="263236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803ECB3-AB9E-A17F-ED7A-509C33F40175}"/>
              </a:ext>
            </a:extLst>
          </p:cNvPr>
          <p:cNvSpPr/>
          <p:nvPr/>
        </p:nvSpPr>
        <p:spPr>
          <a:xfrm>
            <a:off x="5716622" y="4101883"/>
            <a:ext cx="1313304" cy="77990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733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6EF56F-287D-8205-EF3A-F5D5DD130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Öğrenci seçtiği dersleri onaylamadığında sistemde ders kaydı «</a:t>
            </a:r>
            <a:r>
              <a:rPr lang="tr-TR" dirty="0">
                <a:solidFill>
                  <a:srgbClr val="FF0000"/>
                </a:solidFill>
              </a:rPr>
              <a:t>TASLAK</a:t>
            </a:r>
            <a:r>
              <a:rPr lang="tr-TR" dirty="0"/>
              <a:t>» olarak görülmektedir.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76C6618-1487-82B7-6714-FFAD9C16C1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23" y="1591164"/>
            <a:ext cx="10083691" cy="506943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0194DFB-C286-0AFB-04B2-FB5930D46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74" r="75192"/>
          <a:stretch>
            <a:fillRect/>
          </a:stretch>
        </p:blipFill>
        <p:spPr>
          <a:xfrm>
            <a:off x="4630614" y="4028227"/>
            <a:ext cx="6006301" cy="263236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079BFDB-21E7-CA7C-AA3C-7A781F32CA7A}"/>
              </a:ext>
            </a:extLst>
          </p:cNvPr>
          <p:cNvSpPr/>
          <p:nvPr/>
        </p:nvSpPr>
        <p:spPr>
          <a:xfrm>
            <a:off x="5716622" y="5880693"/>
            <a:ext cx="1313304" cy="77990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576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2E831A-CF16-2554-D39F-48BE6A02F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Öğrenci seçtiği dersleri onayladığında sistemde ders kaydı «</a:t>
            </a:r>
            <a:r>
              <a:rPr lang="tr-TR" dirty="0">
                <a:solidFill>
                  <a:srgbClr val="FF0000"/>
                </a:solidFill>
              </a:rPr>
              <a:t>Danışman onay</a:t>
            </a:r>
            <a:r>
              <a:rPr lang="tr-TR" dirty="0"/>
              <a:t>» olarak görülmektedir. 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6DD613F-8D3C-9A97-0185-BCFDD7ADAA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93"/>
          <a:stretch>
            <a:fillRect/>
          </a:stretch>
        </p:blipFill>
        <p:spPr>
          <a:xfrm>
            <a:off x="1260687" y="1886703"/>
            <a:ext cx="8692360" cy="340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81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A12CD6-E3C6-AF28-FB32-C23E893CC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Danışman Onayı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3AE161-9FC4-8AEE-25B6-7EBE72F41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Danışman öğretim üyesi dersleri kontrol eder. </a:t>
            </a:r>
          </a:p>
          <a:p>
            <a:r>
              <a:rPr lang="tr-TR" dirty="0"/>
              <a:t>Hatalı seçilen dersleri düzeltir.</a:t>
            </a:r>
          </a:p>
          <a:p>
            <a:r>
              <a:rPr lang="tr-TR" dirty="0"/>
              <a:t>Ders kaydını onaylayan öğrencinin ders seçimlerinde eksik varsa tamamlar.</a:t>
            </a:r>
          </a:p>
          <a:p>
            <a:r>
              <a:rPr lang="tr-TR" dirty="0"/>
              <a:t>Daha sonra «</a:t>
            </a:r>
            <a:r>
              <a:rPr lang="tr-TR" b="1" dirty="0">
                <a:solidFill>
                  <a:srgbClr val="FF0000"/>
                </a:solidFill>
              </a:rPr>
              <a:t>DANIŞMAN ONAYI</a:t>
            </a:r>
            <a:r>
              <a:rPr lang="tr-TR" dirty="0"/>
              <a:t>» butonuna tıklayarak öğrencinin ders kaydını onaylar.</a:t>
            </a:r>
          </a:p>
        </p:txBody>
      </p:sp>
    </p:spTree>
    <p:extLst>
      <p:ext uri="{BB962C8B-B14F-4D97-AF65-F5344CB8AC3E}">
        <p14:creationId xmlns:p14="http://schemas.microsoft.com/office/powerpoint/2010/main" val="1716732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1EBB34-1CDE-881C-35D1-13BEFCE71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Bu aşamada öğrencinin kaydı artık kesinleşmiştir. Kaydı kesinleşen öğrenci danışman sisteminde aşağıdaki gibi görülmektedir.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B1EF6A0-1ECC-6035-604C-8C4AB298F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8" y="2179165"/>
            <a:ext cx="11192515" cy="431371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EC20142-3FA3-2D39-6B51-50AE2DFD9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00" b="68088"/>
          <a:stretch>
            <a:fillRect/>
          </a:stretch>
        </p:blipFill>
        <p:spPr>
          <a:xfrm>
            <a:off x="148263" y="1794646"/>
            <a:ext cx="5947737" cy="266012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273C3FC-9E73-08B9-40F4-C7A6DA01291E}"/>
              </a:ext>
            </a:extLst>
          </p:cNvPr>
          <p:cNvSpPr/>
          <p:nvPr/>
        </p:nvSpPr>
        <p:spPr>
          <a:xfrm>
            <a:off x="1008435" y="3124708"/>
            <a:ext cx="1313304" cy="77990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177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304741-5BB3-0826-D187-20C07AB7E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83" y="79461"/>
            <a:ext cx="10515600" cy="1325563"/>
          </a:xfrm>
        </p:spPr>
        <p:txBody>
          <a:bodyPr/>
          <a:lstStyle/>
          <a:p>
            <a:r>
              <a:rPr lang="tr-TR" dirty="0"/>
              <a:t>Kayıt Kesinleştikten Sonra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ED5668F-1C8F-1D77-C047-A3B553D184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797" y="188424"/>
            <a:ext cx="5367203" cy="6481152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4209A2DC-EAC8-89F8-FBE6-A60628036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58479"/>
            <a:ext cx="5134583" cy="4211097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88F9FEAF-E573-0720-22DC-E2C316D82E90}"/>
              </a:ext>
            </a:extLst>
          </p:cNvPr>
          <p:cNvSpPr/>
          <p:nvPr/>
        </p:nvSpPr>
        <p:spPr>
          <a:xfrm>
            <a:off x="2748839" y="3257398"/>
            <a:ext cx="2416548" cy="77990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222D078-8949-CD44-820F-7EB35C97A661}"/>
              </a:ext>
            </a:extLst>
          </p:cNvPr>
          <p:cNvSpPr txBox="1"/>
          <p:nvPr/>
        </p:nvSpPr>
        <p:spPr>
          <a:xfrm>
            <a:off x="714983" y="1074284"/>
            <a:ext cx="6311632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dirty="0"/>
              <a:t>Öğrenci kaydının kesinleşip kesinleşmediğini sisteminden görmektedir.  Bu aşamada öğrenci kendi sisteminden </a:t>
            </a:r>
            <a:r>
              <a:rPr lang="tr-TR" b="1" dirty="0">
                <a:solidFill>
                  <a:srgbClr val="FF0000"/>
                </a:solidFill>
              </a:rPr>
              <a:t>kayıt raporunu Pdf olarak çıkarmalı </a:t>
            </a:r>
            <a:r>
              <a:rPr lang="tr-TR" dirty="0"/>
              <a:t>ve muhafaza etmelidir.  Bu raporlar her dönem öğrenci tarafından alınmalı ve mezuniyet aşamasına kadar muhafaza edilmelidir. </a:t>
            </a:r>
            <a:r>
              <a:rPr lang="tr-TR" dirty="0">
                <a:solidFill>
                  <a:srgbClr val="FF0000"/>
                </a:solidFill>
              </a:rPr>
              <a:t>Öğrenci sisteminde olası hataların düzeltilebilmesi </a:t>
            </a:r>
            <a:r>
              <a:rPr lang="tr-TR" dirty="0"/>
              <a:t>ve </a:t>
            </a:r>
            <a:r>
              <a:rPr lang="tr-TR" dirty="0">
                <a:solidFill>
                  <a:srgbClr val="FF0000"/>
                </a:solidFill>
              </a:rPr>
              <a:t>öğrencinin hak iddia edebilmesi</a:t>
            </a:r>
            <a:r>
              <a:rPr lang="tr-TR" dirty="0"/>
              <a:t> için bu ders kayıt raporları önem taşımaktadır.</a:t>
            </a:r>
          </a:p>
        </p:txBody>
      </p:sp>
    </p:spTree>
    <p:extLst>
      <p:ext uri="{BB962C8B-B14F-4D97-AF65-F5344CB8AC3E}">
        <p14:creationId xmlns:p14="http://schemas.microsoft.com/office/powerpoint/2010/main" val="1281605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F5AD15-293A-7CE3-6E65-8DB3E1172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ÖZEL DURUMLAR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82826E-B657-539F-00BE-297E1017F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DERS KAYITLARI İLE İLGİLİ HATALAR </a:t>
            </a:r>
            <a:r>
              <a:rPr lang="tr-TR" b="1" dirty="0">
                <a:solidFill>
                  <a:srgbClr val="FF0000"/>
                </a:solidFill>
              </a:rPr>
              <a:t>21-25.Eylül.2026 </a:t>
            </a:r>
            <a:r>
              <a:rPr lang="tr-TR" dirty="0"/>
              <a:t>tarihleri arasında düzeltilebilmektedir.</a:t>
            </a:r>
          </a:p>
          <a:p>
            <a:pPr algn="just"/>
            <a:r>
              <a:rPr lang="tr-TR" dirty="0"/>
              <a:t> Mazereti nedeniyle kayıt yaptıramayan öğrenciler geçerli mazeretlerini kanıtlamak suretiyle </a:t>
            </a:r>
            <a:r>
              <a:rPr lang="tr-TR" b="1" dirty="0">
                <a:solidFill>
                  <a:srgbClr val="FF0000"/>
                </a:solidFill>
              </a:rPr>
              <a:t>28.09.2026 - 09.10.2026 </a:t>
            </a:r>
            <a:r>
              <a:rPr lang="tr-TR" dirty="0"/>
              <a:t>tarihleri arasında «Mazeretli Ders Kayıtları» sürecinde ders kayıtlarını tamamlamakla yükümlüdürler.</a:t>
            </a:r>
          </a:p>
          <a:p>
            <a:pPr algn="just"/>
            <a:r>
              <a:rPr lang="tr-TR" dirty="0"/>
              <a:t>Önceden herhangi bir bölümde eğitim almış öğrenciler MUAFİYET işlemlerini «Muafiyet Başvurusu» açıldığında yapabilirler. Muafiyet çalışmaları </a:t>
            </a:r>
            <a:r>
              <a:rPr lang="tr-TR" b="1" dirty="0">
                <a:solidFill>
                  <a:srgbClr val="FF0000"/>
                </a:solidFill>
              </a:rPr>
              <a:t>14.09.2026-25.09.2026</a:t>
            </a:r>
            <a:r>
              <a:rPr lang="tr-TR" dirty="0"/>
              <a:t> tarihleri arasında gerçekleştirilecektir. Muafiyet yeni kayıtlı öğrencilerin daha önce başarılı oldukları dersler için yapılmaktadır.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684780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5DEBB0A-5FA1-3EAA-64B7-DEB5728B8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78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45D3A41-6810-05A4-A082-377E9E68C6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9000"/>
          </a:blip>
          <a:srcRect r="428" b="2"/>
          <a:stretch>
            <a:fillRect/>
          </a:stretch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15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3BD85C-8B9A-AC5D-3E13-CE6F5030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192"/>
            <a:ext cx="10515600" cy="1325563"/>
          </a:xfrm>
        </p:spPr>
        <p:txBody>
          <a:bodyPr/>
          <a:lstStyle/>
          <a:p>
            <a:r>
              <a:rPr lang="tr-TR" dirty="0"/>
              <a:t>Öğrenci otomasyon sistemine giriş yapınız.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EDE67E4-5615-4888-130C-803FDC5F1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27359"/>
            <a:ext cx="10154055" cy="526551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619FFAA-F087-9D44-B9E1-295E53FE49C1}"/>
              </a:ext>
            </a:extLst>
          </p:cNvPr>
          <p:cNvSpPr/>
          <p:nvPr/>
        </p:nvSpPr>
        <p:spPr>
          <a:xfrm>
            <a:off x="2461097" y="5953327"/>
            <a:ext cx="1731523" cy="66148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424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08AB45-21D3-D96B-9313-45F235FFC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08D63C-B28F-048E-4A4C-6A98D3656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5A791B3-8CCC-80A7-9FDE-781BCDC3D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493"/>
            <a:ext cx="12192000" cy="669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30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A712B89-D3AC-9D29-160A-FA6A9A0D5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84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2D896A-1372-D2CC-C2D6-DB7C1E078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Seçilecek Tüm Dersler </a:t>
            </a:r>
            <a:r>
              <a:rPr lang="tr-TR" b="1" dirty="0">
                <a:solidFill>
                  <a:srgbClr val="FF0000"/>
                </a:solidFill>
              </a:rPr>
              <a:t>Açılan Dersler Butonu </a:t>
            </a:r>
            <a:r>
              <a:rPr lang="tr-TR" dirty="0"/>
              <a:t>Altında Liste Halinde Yayınlanmıştır.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1DFB5D5-B8CD-86D6-C0F8-0123D879A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9" y="3144405"/>
            <a:ext cx="11350281" cy="3348470"/>
          </a:xfrm>
          <a:prstGeom prst="rect">
            <a:avLst/>
          </a:prstGeom>
        </p:spPr>
      </p:pic>
      <p:pic>
        <p:nvPicPr>
          <p:cNvPr id="8" name="İçerik Yer Tutucusu 4">
            <a:extLst>
              <a:ext uri="{FF2B5EF4-FFF2-40B4-BE49-F238E27FC236}">
                <a16:creationId xmlns:a16="http://schemas.microsoft.com/office/drawing/2014/main" id="{675FF03D-2F0C-DA1F-B939-22AACF1BE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452" r="78192"/>
          <a:stretch>
            <a:fillRect/>
          </a:stretch>
        </p:blipFill>
        <p:spPr>
          <a:xfrm>
            <a:off x="6095999" y="2070443"/>
            <a:ext cx="4208585" cy="452532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E449AB1-81F3-C87E-F589-F0F05A0D9F93}"/>
              </a:ext>
            </a:extLst>
          </p:cNvPr>
          <p:cNvSpPr/>
          <p:nvPr/>
        </p:nvSpPr>
        <p:spPr>
          <a:xfrm>
            <a:off x="7266561" y="1945943"/>
            <a:ext cx="1303508" cy="66148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FBEF354-EA85-6EF5-F39E-5B09C6592794}"/>
              </a:ext>
            </a:extLst>
          </p:cNvPr>
          <p:cNvSpPr txBox="1"/>
          <p:nvPr/>
        </p:nvSpPr>
        <p:spPr>
          <a:xfrm>
            <a:off x="587439" y="1690688"/>
            <a:ext cx="56888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***</a:t>
            </a:r>
            <a:r>
              <a:rPr lang="tr-TR" b="1" dirty="0"/>
              <a:t>Her bölümün açılan ders listesinde </a:t>
            </a:r>
          </a:p>
          <a:p>
            <a:r>
              <a:rPr lang="tr-TR" b="1" dirty="0"/>
              <a:t>farklı dersler yer almaktadır.</a:t>
            </a:r>
          </a:p>
          <a:p>
            <a:endParaRPr lang="tr-TR" b="1" dirty="0"/>
          </a:p>
          <a:p>
            <a:r>
              <a:rPr lang="tr-TR" b="1" dirty="0"/>
              <a:t>*** Her bölümün zorunlu dersleri ve seçmeli dersleri </a:t>
            </a:r>
          </a:p>
          <a:p>
            <a:r>
              <a:rPr lang="tr-TR" b="1" dirty="0"/>
              <a:t>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2786246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D4E218-2E81-DC86-8A34-B203257EB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543" y="59957"/>
            <a:ext cx="11554839" cy="1632656"/>
          </a:xfrm>
        </p:spPr>
        <p:txBody>
          <a:bodyPr>
            <a:normAutofit fontScale="90000"/>
          </a:bodyPr>
          <a:lstStyle/>
          <a:p>
            <a:r>
              <a:rPr lang="tr-TR" dirty="0"/>
              <a:t>Açılan ders listesinde önce zorunlu olan dersler seçilir. Daha sonra «</a:t>
            </a:r>
            <a:r>
              <a:rPr lang="tr-TR" b="1" dirty="0">
                <a:solidFill>
                  <a:srgbClr val="FF0000"/>
                </a:solidFill>
              </a:rPr>
              <a:t>seçilenlere ekle</a:t>
            </a:r>
            <a:r>
              <a:rPr lang="tr-TR" dirty="0"/>
              <a:t>» butonuna tıklanır.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DD30DB-F822-B935-FC56-B8CC28F49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4">
            <a:extLst>
              <a:ext uri="{FF2B5EF4-FFF2-40B4-BE49-F238E27FC236}">
                <a16:creationId xmlns:a16="http://schemas.microsoft.com/office/drawing/2014/main" id="{A03E3F71-636F-2111-296F-CCAA16590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02"/>
          <a:stretch>
            <a:fillRect/>
          </a:stretch>
        </p:blipFill>
        <p:spPr>
          <a:xfrm>
            <a:off x="606134" y="1605572"/>
            <a:ext cx="11466114" cy="479144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BE48B76-900A-12ED-E561-D2CAADAAC90F}"/>
              </a:ext>
            </a:extLst>
          </p:cNvPr>
          <p:cNvSpPr/>
          <p:nvPr/>
        </p:nvSpPr>
        <p:spPr>
          <a:xfrm>
            <a:off x="1673158" y="1825625"/>
            <a:ext cx="1147864" cy="48955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3AAFA63-1788-830F-2014-6F464705835A}"/>
              </a:ext>
            </a:extLst>
          </p:cNvPr>
          <p:cNvSpPr/>
          <p:nvPr/>
        </p:nvSpPr>
        <p:spPr>
          <a:xfrm>
            <a:off x="838200" y="3297677"/>
            <a:ext cx="834958" cy="28792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k: Sol 7">
            <a:extLst>
              <a:ext uri="{FF2B5EF4-FFF2-40B4-BE49-F238E27FC236}">
                <a16:creationId xmlns:a16="http://schemas.microsoft.com/office/drawing/2014/main" id="{3C38F22C-D06A-72AD-5308-7FB52A3C9E60}"/>
              </a:ext>
            </a:extLst>
          </p:cNvPr>
          <p:cNvSpPr/>
          <p:nvPr/>
        </p:nvSpPr>
        <p:spPr>
          <a:xfrm>
            <a:off x="2193588" y="3249503"/>
            <a:ext cx="1254868" cy="61225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3517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4E0363-C48D-1429-750C-875AFD5F1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Dersleri seçtiğinizde görünen ekran.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27545AB-C4D6-A346-610F-889162360C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99" y="1829523"/>
            <a:ext cx="11261671" cy="479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61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AF7679-5043-7BD1-860F-CF93E6BD6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3010687"/>
          </a:xfrm>
        </p:spPr>
        <p:txBody>
          <a:bodyPr>
            <a:noAutofit/>
          </a:bodyPr>
          <a:lstStyle/>
          <a:p>
            <a:pPr algn="just"/>
            <a:r>
              <a:rPr lang="tr-TR" sz="3200" dirty="0"/>
              <a:t>Zorunlu dersler seçildikten sonra seçmeli dersler seçilir. Bölüm için tanımlanan seçmeli </a:t>
            </a:r>
            <a:br>
              <a:rPr lang="tr-TR" sz="3200" dirty="0"/>
            </a:br>
            <a:r>
              <a:rPr lang="tr-TR" sz="3200" dirty="0"/>
              <a:t>dersler «</a:t>
            </a:r>
            <a:r>
              <a:rPr lang="tr-TR" sz="3200" b="1" dirty="0">
                <a:solidFill>
                  <a:srgbClr val="FF0000"/>
                </a:solidFill>
              </a:rPr>
              <a:t>1.DÖNEM SEÇMELİ DERS GRUBU</a:t>
            </a:r>
            <a:r>
              <a:rPr lang="tr-TR" sz="3200" dirty="0"/>
              <a:t>» yazan gri renkli satırın altında açılacaktır. İlgili satırın başında « </a:t>
            </a:r>
            <a:r>
              <a:rPr lang="tr-TR" sz="3200" dirty="0">
                <a:solidFill>
                  <a:srgbClr val="FF0000"/>
                </a:solidFill>
              </a:rPr>
              <a:t>v </a:t>
            </a:r>
            <a:r>
              <a:rPr lang="tr-TR" sz="3200" dirty="0"/>
              <a:t>» aşağı doğru ok işareti vardır. İşarete tıkladığınızda  liste açılacaktır. Bu listeden de dersleri yanlarındaki butonlara tıklayarak «</a:t>
            </a:r>
            <a:r>
              <a:rPr lang="tr-TR" sz="3200" b="1" dirty="0">
                <a:solidFill>
                  <a:srgbClr val="FF0000"/>
                </a:solidFill>
              </a:rPr>
              <a:t>Seçilenlere ekle</a:t>
            </a:r>
            <a:r>
              <a:rPr lang="tr-TR" sz="3200" dirty="0"/>
              <a:t>» işlemini tekrarlayınız.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093B36A-7F5B-37B3-200D-5DEC0D44FD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15"/>
          <a:stretch>
            <a:fillRect/>
          </a:stretch>
        </p:blipFill>
        <p:spPr>
          <a:xfrm>
            <a:off x="292642" y="3312292"/>
            <a:ext cx="11606715" cy="301068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441833D-B9FA-E017-2F30-1CF3EF286CFD}"/>
              </a:ext>
            </a:extLst>
          </p:cNvPr>
          <p:cNvSpPr/>
          <p:nvPr/>
        </p:nvSpPr>
        <p:spPr>
          <a:xfrm>
            <a:off x="1643974" y="4329220"/>
            <a:ext cx="2023353" cy="66148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249C027-3356-0F01-8D98-A9CD191ED798}"/>
              </a:ext>
            </a:extLst>
          </p:cNvPr>
          <p:cNvSpPr/>
          <p:nvPr/>
        </p:nvSpPr>
        <p:spPr>
          <a:xfrm>
            <a:off x="569878" y="4474722"/>
            <a:ext cx="536643" cy="40856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721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E11F7B-BB7C-0863-00E9-DD07C994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187" y="329490"/>
            <a:ext cx="10515600" cy="1483130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/>
              <a:t>Kaydı tamamlanan öğrencinin zorunlu ve seçmeli tüm dersleri «</a:t>
            </a:r>
            <a:r>
              <a:rPr lang="tr-TR" b="1" dirty="0">
                <a:solidFill>
                  <a:srgbClr val="FF0000"/>
                </a:solidFill>
              </a:rPr>
              <a:t>SEÇİLEN DERSLER</a:t>
            </a:r>
            <a:r>
              <a:rPr lang="tr-TR" dirty="0"/>
              <a:t>» butonu altındaki listede görünür.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94519B5-BACB-DAB0-0186-DC4773D4A7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01" y="2020178"/>
            <a:ext cx="11568397" cy="483782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3363206-7544-2140-E71C-A20C0D495050}"/>
              </a:ext>
            </a:extLst>
          </p:cNvPr>
          <p:cNvSpPr/>
          <p:nvPr/>
        </p:nvSpPr>
        <p:spPr>
          <a:xfrm>
            <a:off x="214011" y="2020178"/>
            <a:ext cx="943582" cy="66148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k: Aşağı 7">
            <a:extLst>
              <a:ext uri="{FF2B5EF4-FFF2-40B4-BE49-F238E27FC236}">
                <a16:creationId xmlns:a16="http://schemas.microsoft.com/office/drawing/2014/main" id="{FFDEF364-1DBD-C947-2578-F0863D785E88}"/>
              </a:ext>
            </a:extLst>
          </p:cNvPr>
          <p:cNvSpPr/>
          <p:nvPr/>
        </p:nvSpPr>
        <p:spPr>
          <a:xfrm>
            <a:off x="517187" y="2577830"/>
            <a:ext cx="319392" cy="51556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23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5BFFDC4-35A1-295D-DB3F-17D02B889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56" y="1971601"/>
            <a:ext cx="10272409" cy="429584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AC8F56C9-EA72-528D-A466-9B48B6049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38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ORMANCILIK BÖLÜMÜ </a:t>
            </a:r>
            <a:br>
              <a:rPr lang="tr-TR" sz="2800" b="1" dirty="0">
                <a:solidFill>
                  <a:srgbClr val="FF0000"/>
                </a:solidFill>
              </a:rPr>
            </a:br>
            <a:r>
              <a:rPr lang="tr-TR" sz="2800" b="1" dirty="0">
                <a:solidFill>
                  <a:srgbClr val="FF0000"/>
                </a:solidFill>
              </a:rPr>
              <a:t>AVCILIK VE YABAN HAYATI PROGRAMI </a:t>
            </a:r>
            <a:br>
              <a:rPr lang="tr-TR" sz="2800" b="1" dirty="0">
                <a:solidFill>
                  <a:srgbClr val="FF0000"/>
                </a:solidFill>
              </a:rPr>
            </a:br>
            <a:r>
              <a:rPr lang="tr-TR" sz="2800" b="1" dirty="0">
                <a:solidFill>
                  <a:srgbClr val="FF0000"/>
                </a:solidFill>
              </a:rPr>
              <a:t>ÖĞRENCİLERİ İÇİN !!!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630822-DCEF-E65A-5CBF-E2CFD50A6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409" y="1433452"/>
            <a:ext cx="11509513" cy="4351338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Toplamda </a:t>
            </a:r>
            <a:r>
              <a:rPr lang="tr-TR" sz="2400" b="1" dirty="0">
                <a:solidFill>
                  <a:srgbClr val="FF0000"/>
                </a:solidFill>
              </a:rPr>
              <a:t>12 DERS  / 28 KREDİ / 30 AKTS </a:t>
            </a:r>
            <a:r>
              <a:rPr lang="tr-TR" sz="2400" dirty="0"/>
              <a:t>‘</a:t>
            </a:r>
            <a:r>
              <a:rPr lang="tr-TR" sz="2400" dirty="0" err="1"/>
              <a:t>lik</a:t>
            </a:r>
            <a:r>
              <a:rPr lang="tr-TR" sz="2400" dirty="0"/>
              <a:t> ders seçimi yapılmış olmalıdır.  Tüm dersleri seçtiğinizde bu ifadeleri ekranın alt satırında görmeniz gerekmektedir.</a:t>
            </a:r>
          </a:p>
          <a:p>
            <a:endParaRPr lang="tr-TR" sz="24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854F0AA-DF17-DB4B-65C5-ACD35BF7A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711" t="83821" r="37588" b="2941"/>
          <a:stretch>
            <a:fillRect/>
          </a:stretch>
        </p:blipFill>
        <p:spPr>
          <a:xfrm>
            <a:off x="-5296000" y="5569024"/>
            <a:ext cx="16688218" cy="123657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93A8BB7-1CDF-AB9B-6FB9-E5CE3E7F1265}"/>
              </a:ext>
            </a:extLst>
          </p:cNvPr>
          <p:cNvSpPr/>
          <p:nvPr/>
        </p:nvSpPr>
        <p:spPr>
          <a:xfrm>
            <a:off x="366409" y="5992198"/>
            <a:ext cx="1313304" cy="77990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7673785-6D07-3352-9FC7-252A1A850D06}"/>
              </a:ext>
            </a:extLst>
          </p:cNvPr>
          <p:cNvSpPr/>
          <p:nvPr/>
        </p:nvSpPr>
        <p:spPr>
          <a:xfrm>
            <a:off x="7933400" y="5992197"/>
            <a:ext cx="1313304" cy="77990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EB6D1E1-7B8E-6CF8-DFFD-9C29DBFFF00B}"/>
              </a:ext>
            </a:extLst>
          </p:cNvPr>
          <p:cNvSpPr/>
          <p:nvPr/>
        </p:nvSpPr>
        <p:spPr>
          <a:xfrm>
            <a:off x="10005039" y="5977692"/>
            <a:ext cx="1313304" cy="77990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362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96F7BF-E94F-55ED-9E22-1853D1E57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52781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4000" dirty="0"/>
              <a:t>Öğrenci derslerini doğru şekilde seçtiğinde </a:t>
            </a:r>
            <a:r>
              <a:rPr lang="tr-TR" sz="4000" b="1" dirty="0">
                <a:solidFill>
                  <a:srgbClr val="FF0000"/>
                </a:solidFill>
              </a:rPr>
              <a:t>Açılan Dersler bölümü</a:t>
            </a:r>
            <a:r>
              <a:rPr lang="tr-TR" sz="4000" dirty="0"/>
              <a:t>nde seçilecek hiç ders görülmemesi gerekmektedir. Çünkü tüm dersler seçilen derslere aktarılmıştır</a:t>
            </a:r>
            <a:r>
              <a:rPr lang="tr-TR" dirty="0"/>
              <a:t>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65EDCA7-F790-5BF0-359E-3765020EA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72" y="2217906"/>
            <a:ext cx="11687670" cy="44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64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442</Words>
  <Application>Microsoft Office PowerPoint</Application>
  <PresentationFormat>Geniş ekran</PresentationFormat>
  <Paragraphs>30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Teması</vt:lpstr>
      <vt:lpstr>PowerPoint Sunusu</vt:lpstr>
      <vt:lpstr>Öğrenci otomasyon sistemine giriş yapınız.</vt:lpstr>
      <vt:lpstr>Seçilecek Tüm Dersler Açılan Dersler Butonu Altında Liste Halinde Yayınlanmıştır.</vt:lpstr>
      <vt:lpstr>Açılan ders listesinde önce zorunlu olan dersler seçilir. Daha sonra «seçilenlere ekle» butonuna tıklanır.</vt:lpstr>
      <vt:lpstr>Dersleri seçtiğinizde görünen ekran.</vt:lpstr>
      <vt:lpstr>Zorunlu dersler seçildikten sonra seçmeli dersler seçilir. Bölüm için tanımlanan seçmeli  dersler «1.DÖNEM SEÇMELİ DERS GRUBU» yazan gri renkli satırın altında açılacaktır. İlgili satırın başında « v » aşağı doğru ok işareti vardır. İşarete tıkladığınızda  liste açılacaktır. Bu listeden de dersleri yanlarındaki butonlara tıklayarak «Seçilenlere ekle» işlemini tekrarlayınız.</vt:lpstr>
      <vt:lpstr>Kaydı tamamlanan öğrencinin zorunlu ve seçmeli tüm dersleri «SEÇİLEN DERSLER» butonu altındaki listede görünür.</vt:lpstr>
      <vt:lpstr>ORMANCILIK BÖLÜMÜ  AVCILIK VE YABAN HAYATI PROGRAMI  ÖĞRENCİLERİ İÇİN !!!</vt:lpstr>
      <vt:lpstr>Öğrenci derslerini doğru şekilde seçtiğinde Açılan Dersler bölümünde seçilecek hiç ders görülmemesi gerekmektedir. Çünkü tüm dersler seçilen derslere aktarılmıştır.</vt:lpstr>
      <vt:lpstr>Kaydı öğrenci olarak mutlaka onaylamanız gerekmektedir. Öğrenci tarafından onaylanmadan bırakılan dersler danışman tarafından onaylanmaz.</vt:lpstr>
      <vt:lpstr>Öğrenci ders seçimi yapmadığında sistemde  «SEÇİM YOK» şeklinde danışman tarafından görüntülenmektedir.</vt:lpstr>
      <vt:lpstr>Öğrenci seçtiği dersleri onaylamadığında sistemde ders kaydı «TASLAK» olarak görülmektedir.</vt:lpstr>
      <vt:lpstr>Öğrenci seçtiği dersleri onayladığında sistemde ders kaydı «Danışman onay» olarak görülmektedir. </vt:lpstr>
      <vt:lpstr>Danışman Onayı</vt:lpstr>
      <vt:lpstr>Bu aşamada öğrencinin kaydı artık kesinleşmiştir. Kaydı kesinleşen öğrenci danışman sisteminde aşağıdaki gibi görülmektedir.</vt:lpstr>
      <vt:lpstr>Kayıt Kesinleştikten Sonra</vt:lpstr>
      <vt:lpstr>ÖZEL DURUMLAR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Belkıs MUCA YİĞİT</dc:creator>
  <cp:lastModifiedBy>Belkıs MUCA YİĞİT</cp:lastModifiedBy>
  <cp:revision>19</cp:revision>
  <dcterms:created xsi:type="dcterms:W3CDTF">2026-09-14T12:54:40Z</dcterms:created>
  <dcterms:modified xsi:type="dcterms:W3CDTF">2026-09-14T14:18:42Z</dcterms:modified>
</cp:coreProperties>
</file>