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1" r:id="rId5"/>
    <p:sldId id="263" r:id="rId6"/>
    <p:sldId id="265" r:id="rId7"/>
    <p:sldId id="266" r:id="rId8"/>
    <p:sldId id="267" r:id="rId9"/>
    <p:sldId id="268" r:id="rId10"/>
    <p:sldId id="26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4144681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4151325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18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23219082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941934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1097797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1099090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3324393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129466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FB4BA79-9B14-4C2B-A3DE-F766C00D6D0D}" type="datetimeFigureOut">
              <a:rPr lang="tr-TR" smtClean="0"/>
              <a:t>20.11.2024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2413635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FB4BA79-9B14-4C2B-A3DE-F766C00D6D0D}" type="datetimeFigureOut">
              <a:rPr lang="tr-TR" smtClean="0"/>
              <a:t>20.11.2024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4215594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FB4BA79-9B14-4C2B-A3DE-F766C00D6D0D}" type="datetimeFigureOut">
              <a:rPr lang="tr-TR" smtClean="0"/>
              <a:t>20.11.2024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314430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FB4BA79-9B14-4C2B-A3DE-F766C00D6D0D}" type="datetimeFigureOut">
              <a:rPr lang="tr-TR" smtClean="0"/>
              <a:t>20.11.2024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4192364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4BA79-9B14-4C2B-A3DE-F766C00D6D0D}" type="datetimeFigureOut">
              <a:rPr lang="tr-TR" smtClean="0"/>
              <a:t>20.11.2024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353941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FB4BA79-9B14-4C2B-A3DE-F766C00D6D0D}" type="datetimeFigureOut">
              <a:rPr lang="tr-TR" smtClean="0"/>
              <a:t>20.11.2024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3498958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FB4BA79-9B14-4C2B-A3DE-F766C00D6D0D}" type="datetimeFigureOut">
              <a:rPr lang="tr-TR" smtClean="0"/>
              <a:t>20.11.2024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B52AEE-6E90-4B36-AC7B-18C28A1592CC}" type="slidenum">
              <a:rPr lang="tr-TR" smtClean="0"/>
              <a:t>‹#›</a:t>
            </a:fld>
            <a:endParaRPr lang="tr-TR"/>
          </a:p>
        </p:txBody>
      </p:sp>
    </p:spTree>
    <p:extLst>
      <p:ext uri="{BB962C8B-B14F-4D97-AF65-F5344CB8AC3E}">
        <p14:creationId xmlns:p14="http://schemas.microsoft.com/office/powerpoint/2010/main" val="2223575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B4BA79-9B14-4C2B-A3DE-F766C00D6D0D}" type="datetimeFigureOut">
              <a:rPr lang="tr-TR" smtClean="0"/>
              <a:t>20.11.2024</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EB52AEE-6E90-4B36-AC7B-18C28A1592CC}" type="slidenum">
              <a:rPr lang="tr-TR" smtClean="0"/>
              <a:t>‹#›</a:t>
            </a:fld>
            <a:endParaRPr lang="tr-TR"/>
          </a:p>
        </p:txBody>
      </p:sp>
    </p:spTree>
    <p:extLst>
      <p:ext uri="{BB962C8B-B14F-4D97-AF65-F5344CB8AC3E}">
        <p14:creationId xmlns:p14="http://schemas.microsoft.com/office/powerpoint/2010/main" val="2005756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7"/>
          <p:cNvSpPr txBox="1"/>
          <p:nvPr/>
        </p:nvSpPr>
        <p:spPr>
          <a:xfrm>
            <a:off x="769257" y="1649030"/>
            <a:ext cx="8630401" cy="4197944"/>
          </a:xfrm>
          <a:prstGeom prst="rect">
            <a:avLst/>
          </a:prstGeom>
        </p:spPr>
        <p:txBody>
          <a:bodyPr vert="horz" wrap="square" lIns="0" tIns="12065" rIns="0" bIns="0" rtlCol="0">
            <a:spAutoFit/>
          </a:bodyPr>
          <a:lstStyle/>
          <a:p>
            <a:pPr marR="5080" indent="175260" algn="ctr"/>
            <a:r>
              <a:rPr lang="tr-TR" sz="4000" b="1" dirty="0" smtClean="0">
                <a:solidFill>
                  <a:schemeClr val="accent2">
                    <a:lumMod val="75000"/>
                  </a:schemeClr>
                </a:solidFill>
                <a:latin typeface="Times New Roman"/>
                <a:cs typeface="Times New Roman"/>
              </a:rPr>
              <a:t>IĞDIR ÜNİVERSİTESİ</a:t>
            </a:r>
          </a:p>
          <a:p>
            <a:pPr marR="5080" indent="175260" algn="ctr"/>
            <a:endParaRPr lang="tr-TR" sz="4000" b="1" dirty="0" smtClean="0">
              <a:solidFill>
                <a:schemeClr val="accent2">
                  <a:lumMod val="75000"/>
                </a:schemeClr>
              </a:solidFill>
              <a:latin typeface="Times New Roman"/>
              <a:cs typeface="Times New Roman"/>
            </a:endParaRPr>
          </a:p>
          <a:p>
            <a:pPr marR="5080" indent="175260" algn="ctr"/>
            <a:r>
              <a:rPr sz="3200" b="1" dirty="0" smtClean="0">
                <a:solidFill>
                  <a:schemeClr val="accent2">
                    <a:lumMod val="75000"/>
                  </a:schemeClr>
                </a:solidFill>
                <a:latin typeface="Times New Roman"/>
                <a:cs typeface="Times New Roman"/>
              </a:rPr>
              <a:t>TEKNİK BİLİMLER MESLEK </a:t>
            </a:r>
            <a:r>
              <a:rPr sz="3200" b="1" spc="-5" dirty="0" smtClean="0">
                <a:solidFill>
                  <a:schemeClr val="accent2">
                    <a:lumMod val="75000"/>
                  </a:schemeClr>
                </a:solidFill>
                <a:latin typeface="Times New Roman"/>
                <a:cs typeface="Times New Roman"/>
              </a:rPr>
              <a:t>YÜKSEKOKULU</a:t>
            </a:r>
            <a:endParaRPr lang="tr-TR" sz="3200" b="1" spc="-5" dirty="0" smtClean="0">
              <a:solidFill>
                <a:schemeClr val="accent2">
                  <a:lumMod val="75000"/>
                </a:schemeClr>
              </a:solidFill>
              <a:latin typeface="Times New Roman"/>
              <a:cs typeface="Times New Roman"/>
            </a:endParaRPr>
          </a:p>
          <a:p>
            <a:pPr marR="5080" indent="175260" algn="ctr"/>
            <a:endParaRPr lang="tr-TR" sz="3200" b="1" spc="-55" dirty="0" smtClean="0">
              <a:solidFill>
                <a:schemeClr val="accent2">
                  <a:lumMod val="75000"/>
                </a:schemeClr>
              </a:solidFill>
              <a:latin typeface="Times New Roman"/>
              <a:cs typeface="Times New Roman"/>
            </a:endParaRPr>
          </a:p>
          <a:p>
            <a:pPr marR="5080" indent="175260" algn="ctr"/>
            <a:r>
              <a:rPr lang="tr-TR" sz="3200" b="1" spc="-55" dirty="0" smtClean="0">
                <a:solidFill>
                  <a:schemeClr val="accent2">
                    <a:lumMod val="75000"/>
                  </a:schemeClr>
                </a:solidFill>
                <a:latin typeface="Times New Roman"/>
                <a:cs typeface="Times New Roman"/>
              </a:rPr>
              <a:t>ORMANCILIK </a:t>
            </a:r>
            <a:r>
              <a:rPr sz="3200" b="1" dirty="0" smtClean="0">
                <a:solidFill>
                  <a:schemeClr val="accent2">
                    <a:lumMod val="75000"/>
                  </a:schemeClr>
                </a:solidFill>
                <a:latin typeface="Times New Roman"/>
                <a:cs typeface="Times New Roman"/>
              </a:rPr>
              <a:t>BÖLÜMÜ</a:t>
            </a:r>
            <a:endParaRPr lang="tr-TR" sz="3200" b="1" dirty="0" smtClean="0">
              <a:solidFill>
                <a:schemeClr val="accent2">
                  <a:lumMod val="75000"/>
                </a:schemeClr>
              </a:solidFill>
              <a:latin typeface="Times New Roman"/>
              <a:cs typeface="Times New Roman"/>
            </a:endParaRPr>
          </a:p>
          <a:p>
            <a:pPr marR="5080" indent="175260" algn="ctr"/>
            <a:endParaRPr lang="tr-TR" sz="3200" b="1" dirty="0">
              <a:solidFill>
                <a:schemeClr val="accent2">
                  <a:lumMod val="75000"/>
                </a:schemeClr>
              </a:solidFill>
              <a:latin typeface="Times New Roman"/>
              <a:cs typeface="Times New Roman"/>
            </a:endParaRPr>
          </a:p>
          <a:p>
            <a:pPr marR="5080" indent="175260" algn="ctr"/>
            <a:r>
              <a:rPr lang="tr-TR" sz="3200" b="1" dirty="0" smtClean="0">
                <a:solidFill>
                  <a:schemeClr val="accent2">
                    <a:lumMod val="75000"/>
                  </a:schemeClr>
                </a:solidFill>
                <a:latin typeface="Times New Roman"/>
                <a:cs typeface="Times New Roman"/>
              </a:rPr>
              <a:t>AVCILIK VE YABAN HAYATI PROGRAMI</a:t>
            </a:r>
          </a:p>
        </p:txBody>
      </p:sp>
      <p:pic>
        <p:nvPicPr>
          <p:cNvPr id="6" name="Resim 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769257" y="0"/>
            <a:ext cx="1621548" cy="1620000"/>
          </a:xfrm>
          <a:prstGeom prst="rect">
            <a:avLst/>
          </a:prstGeom>
        </p:spPr>
      </p:pic>
      <p:pic>
        <p:nvPicPr>
          <p:cNvPr id="8" name="Picture 8" descr="https://pps.whatsapp.net/v/t61.24694-24/71539685_2424036304591328_6249307264932788235_n.jpg?ccb=11-4&amp;oh=01_AVyJfI7U7U0LO-WyMsq2zFAVywxSQpakOeN2JCA4jqqXIg&amp;oe=6294FBB9"/>
          <p:cNvPicPr>
            <a:picLocks noChangeAspect="1" noChangeArrowheads="1"/>
          </p:cNvPicPr>
          <p:nvPr/>
        </p:nvPicPr>
        <p:blipFill>
          <a:blip r:embed="rId3" cstate="print">
            <a:clrChange>
              <a:clrFrom>
                <a:srgbClr val="FBFFFF"/>
              </a:clrFrom>
              <a:clrTo>
                <a:srgbClr val="FBFFFF">
                  <a:alpha val="0"/>
                </a:srgbClr>
              </a:clrTo>
            </a:clrChange>
            <a:extLst>
              <a:ext uri="{28A0092B-C50C-407E-A947-70E740481C1C}">
                <a14:useLocalDpi xmlns:a14="http://schemas.microsoft.com/office/drawing/2010/main" val="0"/>
              </a:ext>
            </a:extLst>
          </a:blip>
          <a:srcRect/>
          <a:stretch>
            <a:fillRect/>
          </a:stretch>
        </p:blipFill>
        <p:spPr bwMode="auto">
          <a:xfrm>
            <a:off x="7779658" y="0"/>
            <a:ext cx="1620000" cy="16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693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0502" y="1811789"/>
            <a:ext cx="9073008" cy="3139321"/>
          </a:xfrm>
          <a:prstGeom prst="rect">
            <a:avLst/>
          </a:prstGeom>
          <a:noFill/>
        </p:spPr>
        <p:txBody>
          <a:bodyPr wrap="square" rtlCol="0">
            <a:spAutoFit/>
          </a:bodyPr>
          <a:lstStyle/>
          <a:p>
            <a:pPr indent="900113" algn="just">
              <a:spcBef>
                <a:spcPct val="0"/>
              </a:spcBef>
            </a:pPr>
            <a:r>
              <a:rPr lang="tr-TR" dirty="0" smtClean="0">
                <a:latin typeface="Book Antiqua" panose="02040602050305030304" pitchFamily="18" charset="0"/>
              </a:rPr>
              <a:t>	</a:t>
            </a:r>
            <a:r>
              <a:rPr lang="en-US" dirty="0">
                <a:latin typeface="Book Antiqua" panose="02040602050305030304" pitchFamily="18" charset="0"/>
              </a:rPr>
              <a:t>Graduates who successfully complete the Forestry Department Hunting and Wildlife Associate Degree Program are employed as “Wildlife Technicians” and “Forest Conservation Officers” within the Ministry of Agriculture and Forestry, General Directorate of Nature Conservation and National Parks and in provincial organizations in all provinces</a:t>
            </a:r>
            <a:r>
              <a:rPr lang="en-US" dirty="0" smtClean="0">
                <a:latin typeface="Book Antiqua" panose="02040602050305030304" pitchFamily="18" charset="0"/>
              </a:rPr>
              <a:t>.</a:t>
            </a:r>
            <a:endParaRPr lang="tr-TR" dirty="0" smtClean="0">
              <a:latin typeface="Book Antiqua" panose="02040602050305030304" pitchFamily="18" charset="0"/>
            </a:endParaRPr>
          </a:p>
          <a:p>
            <a:pPr indent="900113" algn="just">
              <a:spcBef>
                <a:spcPct val="0"/>
              </a:spcBef>
            </a:pPr>
            <a:endParaRPr lang="tr-TR" dirty="0">
              <a:latin typeface="Book Antiqua" panose="02040602050305030304" pitchFamily="18" charset="0"/>
            </a:endParaRPr>
          </a:p>
          <a:p>
            <a:pPr indent="900113" algn="just">
              <a:spcBef>
                <a:spcPct val="0"/>
              </a:spcBef>
            </a:pPr>
            <a:r>
              <a:rPr lang="en-US" dirty="0" smtClean="0">
                <a:latin typeface="Book Antiqua" panose="02040602050305030304" pitchFamily="18" charset="0"/>
              </a:rPr>
              <a:t>They </a:t>
            </a:r>
            <a:r>
              <a:rPr lang="en-US" dirty="0">
                <a:latin typeface="Book Antiqua" panose="02040602050305030304" pitchFamily="18" charset="0"/>
              </a:rPr>
              <a:t>can also work as consultants in Environmental Consultancy Firms and energy companies operating on natural resources</a:t>
            </a:r>
            <a:r>
              <a:rPr lang="en-US" dirty="0" smtClean="0">
                <a:latin typeface="Book Antiqua" panose="02040602050305030304" pitchFamily="18" charset="0"/>
              </a:rPr>
              <a:t>.</a:t>
            </a:r>
            <a:endParaRPr lang="tr-TR" dirty="0" smtClean="0">
              <a:latin typeface="Book Antiqua" panose="02040602050305030304" pitchFamily="18" charset="0"/>
            </a:endParaRPr>
          </a:p>
          <a:p>
            <a:pPr indent="900113" algn="just">
              <a:spcBef>
                <a:spcPct val="0"/>
              </a:spcBef>
            </a:pPr>
            <a:endParaRPr lang="tr-TR" dirty="0">
              <a:latin typeface="Book Antiqua" panose="02040602050305030304" pitchFamily="18" charset="0"/>
            </a:endParaRPr>
          </a:p>
          <a:p>
            <a:pPr indent="900113" algn="just">
              <a:spcBef>
                <a:spcPct val="0"/>
              </a:spcBef>
            </a:pPr>
            <a:r>
              <a:rPr lang="en-US" dirty="0" smtClean="0">
                <a:latin typeface="Book Antiqua" panose="02040602050305030304" pitchFamily="18" charset="0"/>
              </a:rPr>
              <a:t>In </a:t>
            </a:r>
            <a:r>
              <a:rPr lang="en-US" dirty="0">
                <a:latin typeface="Book Antiqua" panose="02040602050305030304" pitchFamily="18" charset="0"/>
              </a:rPr>
              <a:t>addition, they can manage hunting management and monitoring activities in private and state-owned hunting grounds.</a:t>
            </a:r>
            <a:endParaRPr lang="tr-TR" dirty="0">
              <a:latin typeface="Book Antiqua" panose="02040602050305030304" pitchFamily="18" charset="0"/>
            </a:endParaRPr>
          </a:p>
        </p:txBody>
      </p:sp>
    </p:spTree>
    <p:extLst>
      <p:ext uri="{BB962C8B-B14F-4D97-AF65-F5344CB8AC3E}">
        <p14:creationId xmlns:p14="http://schemas.microsoft.com/office/powerpoint/2010/main" val="324386691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77866" y="432024"/>
            <a:ext cx="9073008" cy="5632311"/>
          </a:xfrm>
          <a:prstGeom prst="rect">
            <a:avLst/>
          </a:prstGeom>
          <a:noFill/>
        </p:spPr>
        <p:txBody>
          <a:bodyPr wrap="square" rtlCol="0">
            <a:spAutoFit/>
          </a:bodyPr>
          <a:lstStyle/>
          <a:p>
            <a:pPr algn="just">
              <a:spcBef>
                <a:spcPct val="0"/>
              </a:spcBef>
            </a:pPr>
            <a:r>
              <a:rPr lang="tr-TR" b="1" dirty="0">
                <a:solidFill>
                  <a:schemeClr val="accent2">
                    <a:lumMod val="75000"/>
                  </a:schemeClr>
                </a:solidFill>
                <a:latin typeface="Book Antiqua" panose="02040602050305030304" pitchFamily="18" charset="0"/>
              </a:rPr>
              <a:t>Avcılık ve Yaban Hayatı </a:t>
            </a:r>
            <a:r>
              <a:rPr lang="tr-TR" b="1" dirty="0" smtClean="0">
                <a:solidFill>
                  <a:schemeClr val="accent2">
                    <a:lumMod val="75000"/>
                  </a:schemeClr>
                </a:solidFill>
                <a:latin typeface="Book Antiqua" panose="02040602050305030304" pitchFamily="18" charset="0"/>
              </a:rPr>
              <a:t>Programının Temel İlkesi, </a:t>
            </a: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tr-TR" dirty="0">
                <a:latin typeface="Book Antiqua" panose="02040602050305030304" pitchFamily="18" charset="0"/>
              </a:rPr>
              <a:t>Ü</a:t>
            </a:r>
            <a:r>
              <a:rPr lang="tr-TR" dirty="0" smtClean="0">
                <a:latin typeface="Book Antiqua" panose="02040602050305030304" pitchFamily="18" charset="0"/>
              </a:rPr>
              <a:t>lkesinin </a:t>
            </a:r>
            <a:r>
              <a:rPr lang="tr-TR" dirty="0">
                <a:latin typeface="Book Antiqua" panose="02040602050305030304" pitchFamily="18" charset="0"/>
              </a:rPr>
              <a:t>yaban hayatı varlığı konusunda farkındalık yaratarak bilinçli bireyler yetiştirmektir. Türkiye’nin en doğusunda yer alan Iğdır İli bünyesinde barındırdığı farklı habitat yapıları ile yaban hayvanlarına önemli yaşam alanları teşkil etmektedir. “Ağrı Dağı Milli Parkı” sınırlarının büyük bir kısmının il sınırları içerisinde olmasının yanında Aras Havzası’na can suyu olan Aras Nehrinin il sınırları içerisinde yer alması başta kuşlar olmak üzere birçok canlıya ev sahipliği yapmaktadır. Canlıyı doğasında korumanın en iyi yolunun yaşadığı habitatı korumak olduğu bilinci ve gayretiyle, Iğdır Üniversitesi, 2018 yılı içerisinde Teknik Bilimler Meslek Yüksekokulu Bünyesinde Ormancılık Bölümü kurulmuş ve “Avcılık ve Yaban Hayatı Programı” açılmıştır. Bu amaç doğrultusunda; yaban hayatının varlığı bilmek, korumak ve gelecek nesillere aktarmak programın temel hedefleri arasındadır</a:t>
            </a:r>
            <a:r>
              <a:rPr lang="tr-TR" dirty="0" smtClean="0">
                <a:latin typeface="Book Antiqua" panose="02040602050305030304" pitchFamily="18" charset="0"/>
              </a:rPr>
              <a:t>.</a:t>
            </a:r>
          </a:p>
          <a:p>
            <a:pPr algn="just">
              <a:spcBef>
                <a:spcPct val="0"/>
              </a:spcBef>
            </a:pPr>
            <a:endParaRPr lang="tr-TR" dirty="0">
              <a:latin typeface="Book Antiqua" panose="02040602050305030304" pitchFamily="18" charset="0"/>
            </a:endParaRPr>
          </a:p>
          <a:p>
            <a:pPr algn="just">
              <a:spcBef>
                <a:spcPct val="0"/>
              </a:spcBef>
            </a:pPr>
            <a:r>
              <a:rPr lang="tr-TR" b="1" dirty="0" smtClean="0">
                <a:solidFill>
                  <a:schemeClr val="accent2">
                    <a:lumMod val="75000"/>
                  </a:schemeClr>
                </a:solidFill>
                <a:latin typeface="Book Antiqua" panose="02040602050305030304" pitchFamily="18" charset="0"/>
              </a:rPr>
              <a:t>Önemi,</a:t>
            </a:r>
            <a:endParaRPr lang="tr-TR" b="1" dirty="0">
              <a:solidFill>
                <a:schemeClr val="accent2">
                  <a:lumMod val="75000"/>
                </a:schemeClr>
              </a:solidFill>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Avcılık </a:t>
            </a:r>
            <a:r>
              <a:rPr lang="tr-TR" dirty="0">
                <a:latin typeface="Book Antiqua" panose="02040602050305030304" pitchFamily="18" charset="0"/>
              </a:rPr>
              <a:t>ve yaban hayatı programının temel amacı ülkemizde ki doğal zenginliğimiz olan yaban hayatının sürdürülebilir şekilde korunmasını sağlamaktadır. Bu program Av koruma, Envanter ve Doğa koruma hizmetlerini yerine getirebilecek kişiler yetiştirmek amacındadır</a:t>
            </a:r>
            <a:r>
              <a:rPr lang="tr-TR" dirty="0" smtClean="0">
                <a:latin typeface="Book Antiqua" panose="02040602050305030304" pitchFamily="18" charset="0"/>
              </a:rPr>
              <a:t>.</a:t>
            </a:r>
            <a:endParaRPr lang="tr-TR" dirty="0">
              <a:latin typeface="Book Antiqua" panose="02040602050305030304" pitchFamily="18" charset="0"/>
            </a:endParaRPr>
          </a:p>
        </p:txBody>
      </p:sp>
    </p:spTree>
    <p:extLst>
      <p:ext uri="{BB962C8B-B14F-4D97-AF65-F5344CB8AC3E}">
        <p14:creationId xmlns:p14="http://schemas.microsoft.com/office/powerpoint/2010/main" val="319883973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63352" y="954539"/>
            <a:ext cx="9073008" cy="5078313"/>
          </a:xfrm>
          <a:prstGeom prst="rect">
            <a:avLst/>
          </a:prstGeom>
          <a:noFill/>
        </p:spPr>
        <p:txBody>
          <a:bodyPr wrap="square" rtlCol="0">
            <a:spAutoFit/>
          </a:bodyPr>
          <a:lstStyle/>
          <a:p>
            <a:pPr algn="just">
              <a:spcBef>
                <a:spcPct val="0"/>
              </a:spcBef>
            </a:pPr>
            <a:r>
              <a:rPr lang="tr-TR" b="1" dirty="0">
                <a:solidFill>
                  <a:schemeClr val="accent2">
                    <a:lumMod val="75000"/>
                  </a:schemeClr>
                </a:solidFill>
                <a:latin typeface="Book Antiqua" panose="02040602050305030304" pitchFamily="18" charset="0"/>
              </a:rPr>
              <a:t>Misyonumuz</a:t>
            </a:r>
            <a:r>
              <a:rPr lang="tr-TR" b="1" dirty="0" smtClean="0">
                <a:solidFill>
                  <a:schemeClr val="accent2">
                    <a:lumMod val="75000"/>
                  </a:schemeClr>
                </a:solidFill>
                <a:latin typeface="Book Antiqua" panose="02040602050305030304" pitchFamily="18" charset="0"/>
              </a:rPr>
              <a:t>, </a:t>
            </a:r>
            <a:endParaRPr lang="tr-TR" b="1" dirty="0">
              <a:solidFill>
                <a:schemeClr val="accent2">
                  <a:lumMod val="75000"/>
                </a:schemeClr>
              </a:solidFill>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tr-TR" dirty="0">
                <a:latin typeface="Book Antiqua" panose="02040602050305030304" pitchFamily="18" charset="0"/>
              </a:rPr>
              <a:t>Yaban Hayatı ve ekolojik dengenin korunarak sürdürülebilir yönetimi, insanlarda yaban hayatının önemi hakkında farkındalığının arttırılması, biyolojik çeşitlilik ve ekosistem çeşitliliğinin öğretilmesi, doğal kaynaklara önemi, yaban hayatını tanıma, koruma bilincine ve izleme becerisine sahip doğayı seven, bilinçli, uyumlu, nitelikli, paylaşımcı, günceli takip eden ve bilgiyi kullanma yöntemlerini iyi bilen araştırmacı yaban hayatı teknikerleri yetiştirmektir.</a:t>
            </a:r>
          </a:p>
          <a:p>
            <a:pPr algn="just">
              <a:spcBef>
                <a:spcPct val="0"/>
              </a:spcBef>
            </a:pPr>
            <a:r>
              <a:rPr lang="tr-TR" dirty="0" smtClean="0">
                <a:latin typeface="Book Antiqua" panose="02040602050305030304" pitchFamily="18" charset="0"/>
              </a:rPr>
              <a:t> </a:t>
            </a:r>
            <a:endParaRPr lang="tr-TR" dirty="0">
              <a:latin typeface="Book Antiqua" panose="02040602050305030304" pitchFamily="18" charset="0"/>
            </a:endParaRPr>
          </a:p>
          <a:p>
            <a:pPr algn="just">
              <a:spcBef>
                <a:spcPct val="0"/>
              </a:spcBef>
            </a:pPr>
            <a:r>
              <a:rPr lang="tr-TR" b="1" dirty="0">
                <a:solidFill>
                  <a:schemeClr val="accent2">
                    <a:lumMod val="75000"/>
                  </a:schemeClr>
                </a:solidFill>
                <a:latin typeface="Book Antiqua" panose="02040602050305030304" pitchFamily="18" charset="0"/>
              </a:rPr>
              <a:t>Vizyonumuz</a:t>
            </a:r>
            <a:r>
              <a:rPr lang="tr-TR" b="1" dirty="0" smtClean="0">
                <a:solidFill>
                  <a:schemeClr val="accent2">
                    <a:lumMod val="75000"/>
                  </a:schemeClr>
                </a:solidFill>
                <a:latin typeface="Book Antiqua" panose="02040602050305030304" pitchFamily="18" charset="0"/>
              </a:rPr>
              <a:t>, </a:t>
            </a:r>
          </a:p>
          <a:p>
            <a:pPr algn="just">
              <a:spcBef>
                <a:spcPct val="0"/>
              </a:spcBef>
            </a:pPr>
            <a:endParaRPr lang="tr-TR" dirty="0" smtClean="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tr-TR" dirty="0">
                <a:latin typeface="Book Antiqua" panose="02040602050305030304" pitchFamily="18" charset="0"/>
              </a:rPr>
              <a:t>Ülkemizin biyolojik çeşitlilik ve ekosistem çeşitliliğinin öneminin farkında olan, doğal kaynakların insanlığa sunduğu faydaların en iyi şekilde gerçekleştirilmesini sağlayacak, yaban hayatının tespiti, tanınması ve korunması konularında bilimsel bilgilere ulaşarak sürdürülebilirliğini arttıran, uluslararası ilişkilerle güncelliğini koruyacak, Ülkemizde lider, dünyada saygın bir Avcılık ve Yaban Hayatı Programı olmaktır.</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p:txBody>
      </p:sp>
    </p:spTree>
    <p:extLst>
      <p:ext uri="{BB962C8B-B14F-4D97-AF65-F5344CB8AC3E}">
        <p14:creationId xmlns:p14="http://schemas.microsoft.com/office/powerpoint/2010/main" val="281628805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462455" y="489325"/>
            <a:ext cx="9073008" cy="5909310"/>
          </a:xfrm>
          <a:prstGeom prst="rect">
            <a:avLst/>
          </a:prstGeom>
          <a:noFill/>
        </p:spPr>
        <p:txBody>
          <a:bodyPr wrap="square" rtlCol="0">
            <a:spAutoFit/>
          </a:bodyPr>
          <a:lstStyle/>
          <a:p>
            <a:pPr algn="just">
              <a:spcBef>
                <a:spcPct val="0"/>
              </a:spcBef>
            </a:pPr>
            <a:r>
              <a:rPr lang="tr-TR" dirty="0">
                <a:latin typeface="Book Antiqua" panose="02040602050305030304" pitchFamily="18" charset="0"/>
              </a:rPr>
              <a:t>	Avcılık ve Yaban Hayatı Programı, Iğdır Üniversitesi Teknik Bilimler Meslek Yüksekokulu bünyesinde Ormancılık Bölümü bünyesinde 2019 yılında kurulmuştur. Program 2021-2022 Eğitim-Öğretim yılında öğrenci alımına başlamıştır</a:t>
            </a:r>
            <a:r>
              <a:rPr lang="tr-TR" dirty="0" smtClean="0">
                <a:latin typeface="Book Antiqua" panose="02040602050305030304" pitchFamily="18" charset="0"/>
              </a:rPr>
              <a:t>.</a:t>
            </a: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tr-TR" dirty="0">
                <a:latin typeface="Book Antiqua" panose="02040602050305030304" pitchFamily="18" charset="0"/>
              </a:rPr>
              <a:t>Mesleğin eğitimine girebilmek için, </a:t>
            </a:r>
            <a:r>
              <a:rPr lang="tr-TR" dirty="0" smtClean="0">
                <a:latin typeface="Book Antiqua" panose="02040602050305030304" pitchFamily="18" charset="0"/>
              </a:rPr>
              <a:t>Adayların lise ve dengi okul diplomasına sahip olmaları ve Üniversite Öğrenci Seçme Sınavından yeterli puanı </a:t>
            </a:r>
            <a:r>
              <a:rPr lang="tr-TR" dirty="0">
                <a:latin typeface="Book Antiqua" panose="02040602050305030304" pitchFamily="18" charset="0"/>
              </a:rPr>
              <a:t>(TYT) </a:t>
            </a:r>
            <a:r>
              <a:rPr lang="tr-TR" dirty="0" smtClean="0">
                <a:latin typeface="Book Antiqua" panose="02040602050305030304" pitchFamily="18" charset="0"/>
              </a:rPr>
              <a:t>almış olması gerekmektedir.</a:t>
            </a: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Yükseköğretim kanununa göre Ormancılık Bölümü, Avcılık ve Yaban Hayatı Programında başarılı olabilmek için 120 AKTS kredilik derslerin tamamlanması ön koşulu bulunmaktadır. Programın ilk koşulu başarılı bir şekilde tamamlanıp, programın diğer yeterlilikleri de sağlandığında Avcılık ve Yaban Hayatı alanında </a:t>
            </a:r>
            <a:r>
              <a:rPr lang="tr-TR" dirty="0" err="1" smtClean="0">
                <a:latin typeface="Book Antiqua" panose="02040602050305030304" pitchFamily="18" charset="0"/>
              </a:rPr>
              <a:t>Önlisans</a:t>
            </a:r>
            <a:r>
              <a:rPr lang="tr-TR" dirty="0" smtClean="0">
                <a:latin typeface="Book Antiqua" panose="02040602050305030304" pitchFamily="18" charset="0"/>
              </a:rPr>
              <a:t> derecesine sahip olunur.</a:t>
            </a: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Buradan </a:t>
            </a:r>
            <a:r>
              <a:rPr lang="tr-TR" dirty="0">
                <a:latin typeface="Book Antiqua" panose="02040602050305030304" pitchFamily="18" charset="0"/>
              </a:rPr>
              <a:t>mezun olan öğrencilerimiz Öğrenci Seçme ve Yerleştirme Merkezi tarafından düzenlenmekte olan Dikey Geçiş Sınavından (DGS) öngörülen puanı alanlar lisans programlarına geçiş yapabilmektedir. </a:t>
            </a:r>
            <a:r>
              <a:rPr lang="tr-TR" dirty="0" smtClean="0">
                <a:latin typeface="Book Antiqua" panose="02040602050305030304" pitchFamily="18" charset="0"/>
              </a:rPr>
              <a:t>•</a:t>
            </a:r>
          </a:p>
          <a:p>
            <a:pPr algn="just">
              <a:spcBef>
                <a:spcPct val="0"/>
              </a:spcBef>
            </a:pPr>
            <a:endParaRPr lang="tr-TR" dirty="0">
              <a:latin typeface="Book Antiqua" panose="02040602050305030304" pitchFamily="18" charset="0"/>
            </a:endParaRPr>
          </a:p>
          <a:p>
            <a:pPr marL="285750" indent="-285750" algn="just">
              <a:spcBef>
                <a:spcPct val="0"/>
              </a:spcBef>
              <a:buFont typeface="Arial" panose="020B0604020202020204" pitchFamily="34" charset="0"/>
              <a:buChar char="•"/>
            </a:pPr>
            <a:r>
              <a:rPr lang="tr-TR" dirty="0" smtClean="0">
                <a:latin typeface="Book Antiqua" panose="02040602050305030304" pitchFamily="18" charset="0"/>
              </a:rPr>
              <a:t>Orman </a:t>
            </a:r>
            <a:r>
              <a:rPr lang="tr-TR" dirty="0">
                <a:latin typeface="Book Antiqua" panose="02040602050305030304" pitchFamily="18" charset="0"/>
              </a:rPr>
              <a:t>Mühendisliği </a:t>
            </a:r>
            <a:endParaRPr lang="tr-TR" dirty="0" smtClean="0">
              <a:latin typeface="Book Antiqua" panose="02040602050305030304" pitchFamily="18" charset="0"/>
            </a:endParaRPr>
          </a:p>
          <a:p>
            <a:pPr marL="285750" indent="-285750" algn="just">
              <a:spcBef>
                <a:spcPct val="0"/>
              </a:spcBef>
              <a:buFont typeface="Arial" panose="020B0604020202020204" pitchFamily="34" charset="0"/>
              <a:buChar char="•"/>
            </a:pPr>
            <a:endParaRPr lang="tr-TR" dirty="0">
              <a:latin typeface="Book Antiqua" panose="02040602050305030304" pitchFamily="18" charset="0"/>
            </a:endParaRPr>
          </a:p>
          <a:p>
            <a:pPr marL="285750" indent="-285750" algn="just">
              <a:spcBef>
                <a:spcPct val="0"/>
              </a:spcBef>
              <a:buFont typeface="Arial" panose="020B0604020202020204" pitchFamily="34" charset="0"/>
              <a:buChar char="•"/>
            </a:pPr>
            <a:r>
              <a:rPr lang="tr-TR" dirty="0" smtClean="0">
                <a:latin typeface="Book Antiqua" panose="02040602050305030304" pitchFamily="18" charset="0"/>
              </a:rPr>
              <a:t>Yaban </a:t>
            </a:r>
            <a:r>
              <a:rPr lang="tr-TR" dirty="0">
                <a:latin typeface="Book Antiqua" panose="02040602050305030304" pitchFamily="18" charset="0"/>
              </a:rPr>
              <a:t>Hayatı Ekolojisi ve Yönetimi Bölümü</a:t>
            </a:r>
            <a:endParaRPr lang="tr-TR" dirty="0" smtClean="0">
              <a:latin typeface="Book Antiqua" panose="02040602050305030304" pitchFamily="18" charset="0"/>
            </a:endParaRPr>
          </a:p>
        </p:txBody>
      </p:sp>
    </p:spTree>
    <p:extLst>
      <p:ext uri="{BB962C8B-B14F-4D97-AF65-F5344CB8AC3E}">
        <p14:creationId xmlns:p14="http://schemas.microsoft.com/office/powerpoint/2010/main" val="227122946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20502" y="1811789"/>
            <a:ext cx="9073008" cy="2862322"/>
          </a:xfrm>
          <a:prstGeom prst="rect">
            <a:avLst/>
          </a:prstGeom>
          <a:noFill/>
        </p:spPr>
        <p:txBody>
          <a:bodyPr wrap="square" rtlCol="0">
            <a:spAutoFit/>
          </a:bodyPr>
          <a:lstStyle/>
          <a:p>
            <a:pPr algn="just">
              <a:spcBef>
                <a:spcPct val="0"/>
              </a:spcBef>
            </a:pPr>
            <a:r>
              <a:rPr lang="tr-TR" dirty="0" smtClean="0">
                <a:latin typeface="Book Antiqua" panose="02040602050305030304" pitchFamily="18" charset="0"/>
              </a:rPr>
              <a:t>	Ormancılık </a:t>
            </a:r>
            <a:r>
              <a:rPr lang="tr-TR" dirty="0">
                <a:latin typeface="Book Antiqua" panose="02040602050305030304" pitchFamily="18" charset="0"/>
              </a:rPr>
              <a:t>Bölümü Avcılık ve Yaban Hayatı Ön lisans Programını başarı ile tamamlayan mezunlar, Tarım ve Orman Bakanlığı, Doğa Koruma ve Milli Parklar Genel Müdürlüğü bünyesinde ve bütün illerdeki taşra teşkilatlarında “Yaban Hayatı Teknikeri</a:t>
            </a:r>
            <a:r>
              <a:rPr lang="tr-TR" dirty="0" smtClean="0">
                <a:latin typeface="Book Antiqua" panose="02040602050305030304" pitchFamily="18" charset="0"/>
              </a:rPr>
              <a:t>” ve </a:t>
            </a:r>
            <a:r>
              <a:rPr lang="tr-TR" dirty="0">
                <a:latin typeface="Book Antiqua" panose="02040602050305030304" pitchFamily="18" charset="0"/>
              </a:rPr>
              <a:t>“Orman Muhafaza Memuru” olarak istihdam edilmektedirler. </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Ayrıca Çevre Danışmanlık Firmalarında, </a:t>
            </a:r>
            <a:r>
              <a:rPr lang="tr-TR" dirty="0">
                <a:latin typeface="Book Antiqua" panose="02040602050305030304" pitchFamily="18" charset="0"/>
              </a:rPr>
              <a:t>doğal kaynaklar üzerinde faaliyet yürüten enerji </a:t>
            </a:r>
            <a:r>
              <a:rPr lang="tr-TR" dirty="0" smtClean="0">
                <a:latin typeface="Book Antiqua" panose="02040602050305030304" pitchFamily="18" charset="0"/>
              </a:rPr>
              <a:t>firmalarında </a:t>
            </a:r>
            <a:r>
              <a:rPr lang="tr-TR" dirty="0">
                <a:latin typeface="Book Antiqua" panose="02040602050305030304" pitchFamily="18" charset="0"/>
              </a:rPr>
              <a:t>danışman olarak görev yapabilmektedirler. </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Ek olarak da özel </a:t>
            </a:r>
            <a:r>
              <a:rPr lang="tr-TR" dirty="0">
                <a:latin typeface="Book Antiqua" panose="02040602050305030304" pitchFamily="18" charset="0"/>
              </a:rPr>
              <a:t>ve devlete ait avlaklarda av yönetimi ve izlemesi faaliyetlerini yönetebilirler.</a:t>
            </a:r>
          </a:p>
        </p:txBody>
      </p:sp>
    </p:spTree>
    <p:extLst>
      <p:ext uri="{BB962C8B-B14F-4D97-AF65-F5344CB8AC3E}">
        <p14:creationId xmlns:p14="http://schemas.microsoft.com/office/powerpoint/2010/main" val="166354694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7"/>
          <p:cNvSpPr txBox="1"/>
          <p:nvPr/>
        </p:nvSpPr>
        <p:spPr>
          <a:xfrm>
            <a:off x="769257" y="1649030"/>
            <a:ext cx="8630401" cy="4197944"/>
          </a:xfrm>
          <a:prstGeom prst="rect">
            <a:avLst/>
          </a:prstGeom>
        </p:spPr>
        <p:txBody>
          <a:bodyPr vert="horz" wrap="square" lIns="0" tIns="12065" rIns="0" bIns="0" rtlCol="0">
            <a:spAutoFit/>
          </a:bodyPr>
          <a:lstStyle/>
          <a:p>
            <a:pPr marR="5080" indent="175260" algn="ctr"/>
            <a:r>
              <a:rPr lang="tr-TR" sz="4000" b="1" dirty="0">
                <a:solidFill>
                  <a:schemeClr val="accent2">
                    <a:lumMod val="75000"/>
                  </a:schemeClr>
                </a:solidFill>
                <a:latin typeface="Times New Roman"/>
                <a:cs typeface="Times New Roman"/>
              </a:rPr>
              <a:t>IĞDIR UNIVERSITY</a:t>
            </a:r>
            <a:endParaRPr lang="tr-TR" sz="4000" b="1" dirty="0" smtClean="0">
              <a:solidFill>
                <a:schemeClr val="accent2">
                  <a:lumMod val="75000"/>
                </a:schemeClr>
              </a:solidFill>
              <a:latin typeface="Times New Roman"/>
              <a:cs typeface="Times New Roman"/>
            </a:endParaRPr>
          </a:p>
          <a:p>
            <a:pPr marR="5080" indent="175260" algn="ctr"/>
            <a:endParaRPr lang="tr-TR" sz="4000" b="1" dirty="0" smtClean="0">
              <a:solidFill>
                <a:schemeClr val="accent2">
                  <a:lumMod val="75000"/>
                </a:schemeClr>
              </a:solidFill>
              <a:latin typeface="Times New Roman"/>
              <a:cs typeface="Times New Roman"/>
            </a:endParaRPr>
          </a:p>
          <a:p>
            <a:pPr marR="5080" indent="175260" algn="ctr"/>
            <a:r>
              <a:rPr lang="en-US" sz="3200" b="1" dirty="0">
                <a:solidFill>
                  <a:schemeClr val="accent2">
                    <a:lumMod val="75000"/>
                  </a:schemeClr>
                </a:solidFill>
                <a:latin typeface="Times New Roman"/>
                <a:cs typeface="Times New Roman"/>
              </a:rPr>
              <a:t>TECHNICAL SCIENCES VOCATIONAL </a:t>
            </a:r>
            <a:r>
              <a:rPr lang="en-US" sz="3200" b="1" dirty="0" smtClean="0">
                <a:solidFill>
                  <a:schemeClr val="accent2">
                    <a:lumMod val="75000"/>
                  </a:schemeClr>
                </a:solidFill>
                <a:latin typeface="Times New Roman"/>
                <a:cs typeface="Times New Roman"/>
              </a:rPr>
              <a:t>SCHOOL</a:t>
            </a:r>
            <a:endParaRPr lang="tr-TR" sz="3200" b="1" dirty="0" smtClean="0">
              <a:solidFill>
                <a:schemeClr val="accent2">
                  <a:lumMod val="75000"/>
                </a:schemeClr>
              </a:solidFill>
              <a:latin typeface="Times New Roman"/>
              <a:cs typeface="Times New Roman"/>
            </a:endParaRPr>
          </a:p>
          <a:p>
            <a:pPr marR="5080" indent="175260" algn="ctr"/>
            <a:endParaRPr lang="tr-TR" sz="3200" b="1" dirty="0">
              <a:solidFill>
                <a:schemeClr val="accent2">
                  <a:lumMod val="75000"/>
                </a:schemeClr>
              </a:solidFill>
              <a:latin typeface="Times New Roman"/>
              <a:cs typeface="Times New Roman"/>
            </a:endParaRPr>
          </a:p>
          <a:p>
            <a:pPr marR="5080" indent="175260" algn="ctr"/>
            <a:r>
              <a:rPr lang="en-US" sz="3200" b="1" dirty="0" smtClean="0">
                <a:solidFill>
                  <a:schemeClr val="accent2">
                    <a:lumMod val="75000"/>
                  </a:schemeClr>
                </a:solidFill>
                <a:latin typeface="Times New Roman"/>
                <a:cs typeface="Times New Roman"/>
              </a:rPr>
              <a:t>FORESTRY DEPARTMENT</a:t>
            </a:r>
            <a:endParaRPr lang="tr-TR" sz="3200" b="1" dirty="0" smtClean="0">
              <a:solidFill>
                <a:schemeClr val="accent2">
                  <a:lumMod val="75000"/>
                </a:schemeClr>
              </a:solidFill>
              <a:latin typeface="Times New Roman"/>
              <a:cs typeface="Times New Roman"/>
            </a:endParaRPr>
          </a:p>
          <a:p>
            <a:pPr marR="5080" indent="175260" algn="ctr"/>
            <a:endParaRPr lang="tr-TR" sz="3200" b="1" dirty="0">
              <a:solidFill>
                <a:schemeClr val="accent2">
                  <a:lumMod val="75000"/>
                </a:schemeClr>
              </a:solidFill>
              <a:latin typeface="Times New Roman"/>
              <a:cs typeface="Times New Roman"/>
            </a:endParaRPr>
          </a:p>
          <a:p>
            <a:pPr marR="5080" indent="175260" algn="ctr"/>
            <a:r>
              <a:rPr lang="en-US" sz="3200" b="1" dirty="0" smtClean="0">
                <a:solidFill>
                  <a:schemeClr val="accent2">
                    <a:lumMod val="75000"/>
                  </a:schemeClr>
                </a:solidFill>
                <a:latin typeface="Times New Roman"/>
                <a:cs typeface="Times New Roman"/>
              </a:rPr>
              <a:t>HUNTING </a:t>
            </a:r>
            <a:r>
              <a:rPr lang="en-US" sz="3200" b="1" dirty="0">
                <a:solidFill>
                  <a:schemeClr val="accent2">
                    <a:lumMod val="75000"/>
                  </a:schemeClr>
                </a:solidFill>
                <a:latin typeface="Times New Roman"/>
                <a:cs typeface="Times New Roman"/>
              </a:rPr>
              <a:t>AND WILDLIFE PROGRAM</a:t>
            </a:r>
            <a:endParaRPr lang="tr-TR" sz="3200" b="1" dirty="0" smtClean="0">
              <a:solidFill>
                <a:schemeClr val="accent2">
                  <a:lumMod val="75000"/>
                </a:schemeClr>
              </a:solidFill>
              <a:latin typeface="Times New Roman"/>
              <a:cs typeface="Times New Roman"/>
            </a:endParaRPr>
          </a:p>
        </p:txBody>
      </p:sp>
      <p:pic>
        <p:nvPicPr>
          <p:cNvPr id="6" name="Resim 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769257" y="0"/>
            <a:ext cx="1621548" cy="1620000"/>
          </a:xfrm>
          <a:prstGeom prst="rect">
            <a:avLst/>
          </a:prstGeom>
        </p:spPr>
      </p:pic>
      <p:pic>
        <p:nvPicPr>
          <p:cNvPr id="8" name="Picture 8" descr="https://pps.whatsapp.net/v/t61.24694-24/71539685_2424036304591328_6249307264932788235_n.jpg?ccb=11-4&amp;oh=01_AVyJfI7U7U0LO-WyMsq2zFAVywxSQpakOeN2JCA4jqqXIg&amp;oe=6294FBB9"/>
          <p:cNvPicPr>
            <a:picLocks noChangeAspect="1" noChangeArrowheads="1"/>
          </p:cNvPicPr>
          <p:nvPr/>
        </p:nvPicPr>
        <p:blipFill>
          <a:blip r:embed="rId3" cstate="print">
            <a:clrChange>
              <a:clrFrom>
                <a:srgbClr val="FBFFFF"/>
              </a:clrFrom>
              <a:clrTo>
                <a:srgbClr val="FBFFFF">
                  <a:alpha val="0"/>
                </a:srgbClr>
              </a:clrTo>
            </a:clrChange>
            <a:extLst>
              <a:ext uri="{28A0092B-C50C-407E-A947-70E740481C1C}">
                <a14:useLocalDpi xmlns:a14="http://schemas.microsoft.com/office/drawing/2010/main" val="0"/>
              </a:ext>
            </a:extLst>
          </a:blip>
          <a:srcRect/>
          <a:stretch>
            <a:fillRect/>
          </a:stretch>
        </p:blipFill>
        <p:spPr bwMode="auto">
          <a:xfrm>
            <a:off x="7779658" y="0"/>
            <a:ext cx="1620000" cy="16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171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77866" y="432024"/>
            <a:ext cx="9073008" cy="5909310"/>
          </a:xfrm>
          <a:prstGeom prst="rect">
            <a:avLst/>
          </a:prstGeom>
          <a:noFill/>
        </p:spPr>
        <p:txBody>
          <a:bodyPr wrap="square" rtlCol="0">
            <a:spAutoFit/>
          </a:bodyPr>
          <a:lstStyle/>
          <a:p>
            <a:pPr algn="just">
              <a:spcBef>
                <a:spcPct val="0"/>
              </a:spcBef>
            </a:pPr>
            <a:r>
              <a:rPr lang="en-US" b="1" dirty="0">
                <a:solidFill>
                  <a:schemeClr val="accent2">
                    <a:lumMod val="75000"/>
                  </a:schemeClr>
                </a:solidFill>
                <a:latin typeface="Book Antiqua" panose="02040602050305030304" pitchFamily="18" charset="0"/>
              </a:rPr>
              <a:t>The Basic Principle of the Hunting and Wildlife </a:t>
            </a:r>
            <a:r>
              <a:rPr lang="en-US" b="1" dirty="0" smtClean="0">
                <a:solidFill>
                  <a:schemeClr val="accent2">
                    <a:lumMod val="75000"/>
                  </a:schemeClr>
                </a:solidFill>
                <a:latin typeface="Book Antiqua" panose="02040602050305030304" pitchFamily="18" charset="0"/>
              </a:rPr>
              <a:t>Program</a:t>
            </a:r>
            <a:r>
              <a:rPr lang="tr-TR" b="1" dirty="0" smtClean="0">
                <a:solidFill>
                  <a:schemeClr val="accent2">
                    <a:lumMod val="75000"/>
                  </a:schemeClr>
                </a:solidFill>
                <a:latin typeface="Book Antiqua" panose="02040602050305030304" pitchFamily="18" charset="0"/>
              </a:rPr>
              <a:t>, </a:t>
            </a:r>
            <a:endParaRPr lang="tr-TR" b="1" dirty="0" smtClean="0">
              <a:solidFill>
                <a:schemeClr val="accent2">
                  <a:lumMod val="75000"/>
                </a:schemeClr>
              </a:solidFill>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en-US" dirty="0">
                <a:latin typeface="Book Antiqua" panose="02040602050305030304" pitchFamily="18" charset="0"/>
              </a:rPr>
              <a:t>To raise awareness about the wildlife of the country and to raise conscious individuals. </a:t>
            </a:r>
            <a:r>
              <a:rPr lang="en-US" dirty="0" err="1">
                <a:latin typeface="Book Antiqua" panose="02040602050305030304" pitchFamily="18" charset="0"/>
              </a:rPr>
              <a:t>Iğdır</a:t>
            </a:r>
            <a:r>
              <a:rPr lang="en-US" dirty="0">
                <a:latin typeface="Book Antiqua" panose="02040602050305030304" pitchFamily="18" charset="0"/>
              </a:rPr>
              <a:t> Province, located in the easternmost part of Turkey, constitutes important living areas for wild animals with its different habitat structures. In addition to the fact that a large part of the borders of the “</a:t>
            </a:r>
            <a:r>
              <a:rPr lang="en-US" dirty="0" err="1">
                <a:latin typeface="Book Antiqua" panose="02040602050305030304" pitchFamily="18" charset="0"/>
              </a:rPr>
              <a:t>Ağrı</a:t>
            </a:r>
            <a:r>
              <a:rPr lang="en-US" dirty="0">
                <a:latin typeface="Book Antiqua" panose="02040602050305030304" pitchFamily="18" charset="0"/>
              </a:rPr>
              <a:t> Mountain National Park” is within the provincial borders, the fact that the Aras River, which is the lifeblood of the Aras Basin, is located within the provincial borders hosts many living creatures, especially birds. With the awareness and effort that the best way to protect living creatures in nature is to protect the habitat they live in, </a:t>
            </a:r>
            <a:r>
              <a:rPr lang="en-US" dirty="0" err="1">
                <a:latin typeface="Book Antiqua" panose="02040602050305030304" pitchFamily="18" charset="0"/>
              </a:rPr>
              <a:t>Iğdır</a:t>
            </a:r>
            <a:r>
              <a:rPr lang="en-US" dirty="0">
                <a:latin typeface="Book Antiqua" panose="02040602050305030304" pitchFamily="18" charset="0"/>
              </a:rPr>
              <a:t> University established the Forestry Department within the Technical Sciences Vocational School in 2018 and opened the “Hunting and Wildlife Program”. In line with this purpose; knowing the existence of wildlife, protecting it and transferring it to future generations are among the basic goals of the program</a:t>
            </a:r>
            <a:r>
              <a:rPr lang="tr-TR" dirty="0" smtClean="0">
                <a:latin typeface="Book Antiqua" panose="02040602050305030304" pitchFamily="18" charset="0"/>
              </a:rPr>
              <a:t>.</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b="1" dirty="0" err="1">
                <a:solidFill>
                  <a:schemeClr val="accent2">
                    <a:lumMod val="75000"/>
                  </a:schemeClr>
                </a:solidFill>
                <a:latin typeface="Book Antiqua" panose="02040602050305030304" pitchFamily="18" charset="0"/>
              </a:rPr>
              <a:t>Importance</a:t>
            </a:r>
            <a:r>
              <a:rPr lang="tr-TR" b="1" dirty="0">
                <a:solidFill>
                  <a:schemeClr val="accent2">
                    <a:lumMod val="75000"/>
                  </a:schemeClr>
                </a:solidFill>
                <a:latin typeface="Book Antiqua" panose="02040602050305030304" pitchFamily="18" charset="0"/>
              </a:rPr>
              <a:t>,</a:t>
            </a:r>
            <a:endParaRPr lang="tr-TR" b="1" dirty="0">
              <a:solidFill>
                <a:schemeClr val="accent2">
                  <a:lumMod val="75000"/>
                </a:schemeClr>
              </a:solidFill>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en-US" dirty="0">
                <a:latin typeface="Book Antiqua" panose="02040602050305030304" pitchFamily="18" charset="0"/>
              </a:rPr>
              <a:t>The main purpose of the hunting and wildlife program is to ensure the sustainable protection of wildlife, which is our natural wealth in our country. This program aims to train individuals who can perform hunting protection, inventory and nature protection services</a:t>
            </a:r>
            <a:r>
              <a:rPr lang="tr-TR" dirty="0" smtClean="0">
                <a:latin typeface="Book Antiqua" panose="02040602050305030304" pitchFamily="18" charset="0"/>
              </a:rPr>
              <a:t>.</a:t>
            </a:r>
            <a:endParaRPr lang="tr-TR" dirty="0">
              <a:latin typeface="Book Antiqua" panose="02040602050305030304" pitchFamily="18" charset="0"/>
            </a:endParaRPr>
          </a:p>
        </p:txBody>
      </p:sp>
    </p:spTree>
    <p:extLst>
      <p:ext uri="{BB962C8B-B14F-4D97-AF65-F5344CB8AC3E}">
        <p14:creationId xmlns:p14="http://schemas.microsoft.com/office/powerpoint/2010/main" val="269896702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63352" y="954539"/>
            <a:ext cx="9073008" cy="4524315"/>
          </a:xfrm>
          <a:prstGeom prst="rect">
            <a:avLst/>
          </a:prstGeom>
          <a:noFill/>
        </p:spPr>
        <p:txBody>
          <a:bodyPr wrap="square" rtlCol="0">
            <a:spAutoFit/>
          </a:bodyPr>
          <a:lstStyle/>
          <a:p>
            <a:pPr algn="just">
              <a:spcBef>
                <a:spcPct val="0"/>
              </a:spcBef>
            </a:pPr>
            <a:r>
              <a:rPr lang="tr-TR" b="1" dirty="0" err="1">
                <a:solidFill>
                  <a:schemeClr val="accent2">
                    <a:lumMod val="75000"/>
                  </a:schemeClr>
                </a:solidFill>
                <a:latin typeface="Book Antiqua" panose="02040602050305030304" pitchFamily="18" charset="0"/>
              </a:rPr>
              <a:t>Our</a:t>
            </a:r>
            <a:r>
              <a:rPr lang="tr-TR" b="1" dirty="0">
                <a:solidFill>
                  <a:schemeClr val="accent2">
                    <a:lumMod val="75000"/>
                  </a:schemeClr>
                </a:solidFill>
                <a:latin typeface="Book Antiqua" panose="02040602050305030304" pitchFamily="18" charset="0"/>
              </a:rPr>
              <a:t> </a:t>
            </a:r>
            <a:r>
              <a:rPr lang="tr-TR" b="1" dirty="0" err="1" smtClean="0">
                <a:solidFill>
                  <a:schemeClr val="accent2">
                    <a:lumMod val="75000"/>
                  </a:schemeClr>
                </a:solidFill>
                <a:latin typeface="Book Antiqua" panose="02040602050305030304" pitchFamily="18" charset="0"/>
              </a:rPr>
              <a:t>Mission</a:t>
            </a:r>
            <a:r>
              <a:rPr lang="tr-TR" b="1" dirty="0" smtClean="0">
                <a:solidFill>
                  <a:schemeClr val="accent2">
                    <a:lumMod val="75000"/>
                  </a:schemeClr>
                </a:solidFill>
                <a:latin typeface="Book Antiqua" panose="02040602050305030304" pitchFamily="18" charset="0"/>
              </a:rPr>
              <a:t>, </a:t>
            </a:r>
            <a:endParaRPr lang="tr-TR" b="1" dirty="0">
              <a:solidFill>
                <a:schemeClr val="accent2">
                  <a:lumMod val="75000"/>
                </a:schemeClr>
              </a:solidFill>
              <a:latin typeface="Book Antiqua" panose="02040602050305030304" pitchFamily="18" charset="0"/>
            </a:endParaRPr>
          </a:p>
          <a:p>
            <a:pPr algn="just">
              <a:spcBef>
                <a:spcPct val="0"/>
              </a:spcBef>
            </a:pP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en-US" dirty="0">
                <a:latin typeface="Book Antiqua" panose="02040602050305030304" pitchFamily="18" charset="0"/>
              </a:rPr>
              <a:t>To protect and sustainably manage wildlife and ecological balance, to increase awareness of the importance of wildlife in people, to teach biodiversity and ecosystem diversity, to train nature-loving, conscious, harmonious, qualified, sharing, up-to-date and researcher wildlife technicians who have the ability to recognize, protect and monitor wildlife, who are knowledgeable about the importance of natural resources</a:t>
            </a:r>
            <a:r>
              <a:rPr lang="en-US" dirty="0" smtClean="0">
                <a:latin typeface="Book Antiqua" panose="02040602050305030304" pitchFamily="18" charset="0"/>
              </a:rPr>
              <a:t>.</a:t>
            </a:r>
            <a:endParaRPr lang="tr-TR" dirty="0">
              <a:latin typeface="Book Antiqua" panose="02040602050305030304" pitchFamily="18" charset="0"/>
            </a:endParaRPr>
          </a:p>
          <a:p>
            <a:pPr algn="just">
              <a:spcBef>
                <a:spcPct val="0"/>
              </a:spcBef>
            </a:pPr>
            <a:r>
              <a:rPr lang="tr-TR" dirty="0" smtClean="0">
                <a:latin typeface="Book Antiqua" panose="02040602050305030304" pitchFamily="18" charset="0"/>
              </a:rPr>
              <a:t> </a:t>
            </a:r>
            <a:endParaRPr lang="tr-TR" dirty="0">
              <a:latin typeface="Book Antiqua" panose="02040602050305030304" pitchFamily="18" charset="0"/>
            </a:endParaRPr>
          </a:p>
          <a:p>
            <a:pPr algn="just">
              <a:spcBef>
                <a:spcPct val="0"/>
              </a:spcBef>
            </a:pPr>
            <a:r>
              <a:rPr lang="tr-TR" b="1" dirty="0" err="1">
                <a:solidFill>
                  <a:schemeClr val="accent2">
                    <a:lumMod val="75000"/>
                  </a:schemeClr>
                </a:solidFill>
                <a:latin typeface="Book Antiqua" panose="02040602050305030304" pitchFamily="18" charset="0"/>
              </a:rPr>
              <a:t>Our</a:t>
            </a:r>
            <a:r>
              <a:rPr lang="tr-TR" b="1" dirty="0">
                <a:solidFill>
                  <a:schemeClr val="accent2">
                    <a:lumMod val="75000"/>
                  </a:schemeClr>
                </a:solidFill>
                <a:latin typeface="Book Antiqua" panose="02040602050305030304" pitchFamily="18" charset="0"/>
              </a:rPr>
              <a:t> </a:t>
            </a:r>
            <a:r>
              <a:rPr lang="tr-TR" b="1" dirty="0" err="1" smtClean="0">
                <a:solidFill>
                  <a:schemeClr val="accent2">
                    <a:lumMod val="75000"/>
                  </a:schemeClr>
                </a:solidFill>
                <a:latin typeface="Book Antiqua" panose="02040602050305030304" pitchFamily="18" charset="0"/>
              </a:rPr>
              <a:t>Vision</a:t>
            </a:r>
            <a:r>
              <a:rPr lang="tr-TR" b="1" dirty="0" smtClean="0">
                <a:solidFill>
                  <a:schemeClr val="accent2">
                    <a:lumMod val="75000"/>
                  </a:schemeClr>
                </a:solidFill>
                <a:latin typeface="Book Antiqua" panose="02040602050305030304" pitchFamily="18" charset="0"/>
              </a:rPr>
              <a:t>, </a:t>
            </a:r>
            <a:endParaRPr lang="tr-TR" b="1" dirty="0" smtClean="0">
              <a:solidFill>
                <a:schemeClr val="accent2">
                  <a:lumMod val="75000"/>
                </a:schemeClr>
              </a:solidFill>
              <a:latin typeface="Book Antiqua" panose="02040602050305030304" pitchFamily="18" charset="0"/>
            </a:endParaRPr>
          </a:p>
          <a:p>
            <a:pPr algn="just">
              <a:spcBef>
                <a:spcPct val="0"/>
              </a:spcBef>
            </a:pPr>
            <a:endParaRPr lang="tr-TR" dirty="0" smtClean="0">
              <a:latin typeface="Book Antiqua" panose="02040602050305030304" pitchFamily="18" charset="0"/>
            </a:endParaRPr>
          </a:p>
          <a:p>
            <a:pPr algn="just">
              <a:spcBef>
                <a:spcPct val="0"/>
              </a:spcBef>
            </a:pPr>
            <a:r>
              <a:rPr lang="tr-TR" dirty="0" smtClean="0">
                <a:latin typeface="Book Antiqua" panose="02040602050305030304" pitchFamily="18" charset="0"/>
              </a:rPr>
              <a:t>	</a:t>
            </a:r>
            <a:r>
              <a:rPr lang="en-US" dirty="0">
                <a:latin typeface="Book Antiqua" panose="02040602050305030304" pitchFamily="18" charset="0"/>
              </a:rPr>
              <a:t>To be a Hunting and Wildlife Program that is a leader in our country and respected in the world, that will ensure the best realization of the benefits offered by natural resources to humanity, that will increase its sustainability by accessing scientific information on the detection, recognition and protection of wildlife, and that will maintain its up-to-</a:t>
            </a:r>
            <a:r>
              <a:rPr lang="en-US" dirty="0" err="1">
                <a:latin typeface="Book Antiqua" panose="02040602050305030304" pitchFamily="18" charset="0"/>
              </a:rPr>
              <a:t>dateness</a:t>
            </a:r>
            <a:r>
              <a:rPr lang="en-US" dirty="0">
                <a:latin typeface="Book Antiqua" panose="02040602050305030304" pitchFamily="18" charset="0"/>
              </a:rPr>
              <a:t> with international relations</a:t>
            </a:r>
            <a:r>
              <a:rPr lang="en-US" dirty="0" smtClean="0">
                <a:latin typeface="Book Antiqua" panose="02040602050305030304" pitchFamily="18" charset="0"/>
              </a:rPr>
              <a:t>.</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p:txBody>
      </p:sp>
    </p:spTree>
    <p:extLst>
      <p:ext uri="{BB962C8B-B14F-4D97-AF65-F5344CB8AC3E}">
        <p14:creationId xmlns:p14="http://schemas.microsoft.com/office/powerpoint/2010/main" val="954858951"/>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462455" y="489325"/>
            <a:ext cx="9073008" cy="5909310"/>
          </a:xfrm>
          <a:prstGeom prst="rect">
            <a:avLst/>
          </a:prstGeom>
          <a:noFill/>
        </p:spPr>
        <p:txBody>
          <a:bodyPr wrap="square" rtlCol="0">
            <a:spAutoFit/>
          </a:bodyPr>
          <a:lstStyle/>
          <a:p>
            <a:pPr indent="900113" algn="just">
              <a:spcBef>
                <a:spcPct val="0"/>
              </a:spcBef>
            </a:pPr>
            <a:r>
              <a:rPr lang="tr-TR" dirty="0">
                <a:latin typeface="Book Antiqua" panose="02040602050305030304" pitchFamily="18" charset="0"/>
              </a:rPr>
              <a:t>	</a:t>
            </a:r>
            <a:r>
              <a:rPr lang="en-US" dirty="0">
                <a:latin typeface="Book Antiqua" panose="02040602050305030304" pitchFamily="18" charset="0"/>
              </a:rPr>
              <a:t>The Hunting and Wildlife Program was established in 2019 within the Forestry Department of </a:t>
            </a:r>
            <a:r>
              <a:rPr lang="en-US" dirty="0" err="1">
                <a:latin typeface="Book Antiqua" panose="02040602050305030304" pitchFamily="18" charset="0"/>
              </a:rPr>
              <a:t>Iğdır</a:t>
            </a:r>
            <a:r>
              <a:rPr lang="en-US" dirty="0">
                <a:latin typeface="Book Antiqua" panose="02040602050305030304" pitchFamily="18" charset="0"/>
              </a:rPr>
              <a:t> University Technical Sciences Vocational School. The program started accepting students in the 2021-2022 Academic </a:t>
            </a:r>
            <a:r>
              <a:rPr lang="en-US" dirty="0" smtClean="0">
                <a:latin typeface="Book Antiqua" panose="02040602050305030304" pitchFamily="18" charset="0"/>
              </a:rPr>
              <a:t>Year.</a:t>
            </a:r>
            <a:endParaRPr lang="tr-TR" dirty="0">
              <a:latin typeface="Book Antiqua" panose="02040602050305030304" pitchFamily="18" charset="0"/>
            </a:endParaRPr>
          </a:p>
          <a:p>
            <a:pPr indent="900113" algn="just">
              <a:spcBef>
                <a:spcPct val="0"/>
              </a:spcBef>
            </a:pPr>
            <a:endParaRPr lang="tr-TR" dirty="0" smtClean="0">
              <a:latin typeface="Book Antiqua" panose="02040602050305030304" pitchFamily="18" charset="0"/>
            </a:endParaRPr>
          </a:p>
          <a:p>
            <a:pPr indent="900113" algn="just">
              <a:spcBef>
                <a:spcPct val="0"/>
              </a:spcBef>
            </a:pPr>
            <a:r>
              <a:rPr lang="en-US" dirty="0" smtClean="0">
                <a:latin typeface="Book Antiqua" panose="02040602050305030304" pitchFamily="18" charset="0"/>
              </a:rPr>
              <a:t>In </a:t>
            </a:r>
            <a:r>
              <a:rPr lang="en-US" dirty="0">
                <a:latin typeface="Book Antiqua" panose="02040602050305030304" pitchFamily="18" charset="0"/>
              </a:rPr>
              <a:t>order to enter the training of the profession, candidates must have a high school or equivalent school diploma and have received a sufficient score (TYT) from the University Student Selection Exam</a:t>
            </a:r>
            <a:r>
              <a:rPr lang="en-US" dirty="0" smtClean="0">
                <a:latin typeface="Book Antiqua" panose="02040602050305030304" pitchFamily="18" charset="0"/>
              </a:rPr>
              <a:t>.</a:t>
            </a:r>
            <a:endParaRPr lang="tr-TR" dirty="0" smtClean="0">
              <a:latin typeface="Book Antiqua" panose="02040602050305030304" pitchFamily="18" charset="0"/>
            </a:endParaRPr>
          </a:p>
          <a:p>
            <a:pPr indent="900113" algn="just">
              <a:spcBef>
                <a:spcPct val="0"/>
              </a:spcBef>
            </a:pPr>
            <a:endParaRPr lang="tr-TR" dirty="0">
              <a:latin typeface="Book Antiqua" panose="02040602050305030304" pitchFamily="18" charset="0"/>
            </a:endParaRPr>
          </a:p>
          <a:p>
            <a:pPr indent="900113" algn="just">
              <a:spcBef>
                <a:spcPct val="0"/>
              </a:spcBef>
            </a:pPr>
            <a:r>
              <a:rPr lang="en-US" dirty="0" smtClean="0">
                <a:latin typeface="Book Antiqua" panose="02040602050305030304" pitchFamily="18" charset="0"/>
              </a:rPr>
              <a:t>According </a:t>
            </a:r>
            <a:r>
              <a:rPr lang="en-US" dirty="0">
                <a:latin typeface="Book Antiqua" panose="02040602050305030304" pitchFamily="18" charset="0"/>
              </a:rPr>
              <a:t>to the Higher Education Law, in order to be successful in the Forestry Department, Hunting and Wildlife Program, the completion of 120 ECTS credit courses is a prerequisite. When the first condition of the program is successfully completed and the other qualifications of the program are met, an Associate Degree in Hunting and Wildlife is obtained</a:t>
            </a:r>
            <a:r>
              <a:rPr lang="en-US" dirty="0" smtClean="0">
                <a:latin typeface="Book Antiqua" panose="02040602050305030304" pitchFamily="18" charset="0"/>
              </a:rPr>
              <a:t>.</a:t>
            </a:r>
            <a:endParaRPr lang="tr-TR" dirty="0" smtClean="0">
              <a:latin typeface="Book Antiqua" panose="02040602050305030304" pitchFamily="18" charset="0"/>
            </a:endParaRPr>
          </a:p>
          <a:p>
            <a:pPr indent="900113" algn="just">
              <a:spcBef>
                <a:spcPct val="0"/>
              </a:spcBef>
            </a:pPr>
            <a:endParaRPr lang="tr-TR" dirty="0">
              <a:latin typeface="Book Antiqua" panose="02040602050305030304" pitchFamily="18" charset="0"/>
            </a:endParaRPr>
          </a:p>
          <a:p>
            <a:pPr indent="900113" algn="just">
              <a:spcBef>
                <a:spcPct val="0"/>
              </a:spcBef>
            </a:pPr>
            <a:r>
              <a:rPr lang="en-US" dirty="0" smtClean="0">
                <a:latin typeface="Book Antiqua" panose="02040602050305030304" pitchFamily="18" charset="0"/>
              </a:rPr>
              <a:t>Our </a:t>
            </a:r>
            <a:r>
              <a:rPr lang="en-US" dirty="0">
                <a:latin typeface="Book Antiqua" panose="02040602050305030304" pitchFamily="18" charset="0"/>
              </a:rPr>
              <a:t>students who graduate from here can transfer to undergraduate programs by receiving the required score from the Vertical Transfer Exam (DGS) organized by the Student Selection and Placement Center</a:t>
            </a:r>
            <a:r>
              <a:rPr lang="en-US" dirty="0" smtClean="0">
                <a:latin typeface="Book Antiqua" panose="02040602050305030304" pitchFamily="18" charset="0"/>
              </a:rPr>
              <a:t>.</a:t>
            </a:r>
            <a:endParaRPr lang="tr-TR" dirty="0" smtClean="0">
              <a:latin typeface="Book Antiqua" panose="02040602050305030304" pitchFamily="18" charset="0"/>
            </a:endParaRPr>
          </a:p>
          <a:p>
            <a:pPr algn="just">
              <a:spcBef>
                <a:spcPct val="0"/>
              </a:spcBef>
            </a:pPr>
            <a:endParaRPr lang="tr-TR" dirty="0">
              <a:latin typeface="Book Antiqua" panose="02040602050305030304" pitchFamily="18" charset="0"/>
            </a:endParaRPr>
          </a:p>
          <a:p>
            <a:pPr marL="285750" indent="-285750" algn="just">
              <a:spcBef>
                <a:spcPct val="0"/>
              </a:spcBef>
              <a:buFont typeface="Arial" panose="020B0604020202020204" pitchFamily="34" charset="0"/>
              <a:buChar char="•"/>
            </a:pPr>
            <a:r>
              <a:rPr lang="en-US" dirty="0">
                <a:latin typeface="Book Antiqua" panose="02040602050305030304" pitchFamily="18" charset="0"/>
              </a:rPr>
              <a:t>Forest </a:t>
            </a:r>
            <a:r>
              <a:rPr lang="en-US" dirty="0" smtClean="0">
                <a:latin typeface="Book Antiqua" panose="02040602050305030304" pitchFamily="18" charset="0"/>
              </a:rPr>
              <a:t>Engineering</a:t>
            </a:r>
            <a:endParaRPr lang="tr-TR" dirty="0" smtClean="0">
              <a:latin typeface="Book Antiqua" panose="02040602050305030304" pitchFamily="18" charset="0"/>
            </a:endParaRPr>
          </a:p>
          <a:p>
            <a:pPr marL="285750" indent="-285750" algn="just">
              <a:spcBef>
                <a:spcPct val="0"/>
              </a:spcBef>
              <a:buFont typeface="Arial" panose="020B0604020202020204" pitchFamily="34" charset="0"/>
              <a:buChar char="•"/>
            </a:pPr>
            <a:endParaRPr lang="tr-TR" dirty="0">
              <a:latin typeface="Book Antiqua" panose="02040602050305030304" pitchFamily="18" charset="0"/>
            </a:endParaRPr>
          </a:p>
          <a:p>
            <a:pPr marL="285750" indent="-285750" algn="just">
              <a:spcBef>
                <a:spcPct val="0"/>
              </a:spcBef>
              <a:buFont typeface="Arial" panose="020B0604020202020204" pitchFamily="34" charset="0"/>
              <a:buChar char="•"/>
            </a:pPr>
            <a:r>
              <a:rPr lang="en-US" dirty="0" smtClean="0">
                <a:latin typeface="Book Antiqua" panose="02040602050305030304" pitchFamily="18" charset="0"/>
              </a:rPr>
              <a:t>Department </a:t>
            </a:r>
            <a:r>
              <a:rPr lang="en-US" dirty="0">
                <a:latin typeface="Book Antiqua" panose="02040602050305030304" pitchFamily="18" charset="0"/>
              </a:rPr>
              <a:t>of Wildlife Ecology and Management</a:t>
            </a:r>
            <a:endParaRPr lang="tr-TR" dirty="0" smtClean="0">
              <a:latin typeface="Book Antiqua" panose="02040602050305030304" pitchFamily="18" charset="0"/>
            </a:endParaRPr>
          </a:p>
        </p:txBody>
      </p:sp>
    </p:spTree>
    <p:extLst>
      <p:ext uri="{BB962C8B-B14F-4D97-AF65-F5344CB8AC3E}">
        <p14:creationId xmlns:p14="http://schemas.microsoft.com/office/powerpoint/2010/main" val="319363360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48</Words>
  <Application>Microsoft Office PowerPoint</Application>
  <PresentationFormat>Geniş ekran</PresentationFormat>
  <Paragraphs>74</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Book Antiqua</vt:lpstr>
      <vt:lpstr>Times New Roman</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Bahadır AKMAN</dc:creator>
  <cp:lastModifiedBy>Bahadır</cp:lastModifiedBy>
  <cp:revision>5</cp:revision>
  <dcterms:created xsi:type="dcterms:W3CDTF">2022-11-15T09:45:11Z</dcterms:created>
  <dcterms:modified xsi:type="dcterms:W3CDTF">2024-11-20T09:30:57Z</dcterms:modified>
</cp:coreProperties>
</file>